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1" r:id="rId1"/>
    <p:sldMasterId id="2147483664" r:id="rId2"/>
  </p:sldMasterIdLst>
  <p:notesMasterIdLst>
    <p:notesMasterId r:id="rId73"/>
  </p:notesMasterIdLst>
  <p:handoutMasterIdLst>
    <p:handoutMasterId r:id="rId74"/>
  </p:handoutMasterIdLst>
  <p:sldIdLst>
    <p:sldId id="466" r:id="rId3"/>
    <p:sldId id="503" r:id="rId4"/>
    <p:sldId id="470" r:id="rId5"/>
    <p:sldId id="471" r:id="rId6"/>
    <p:sldId id="475" r:id="rId7"/>
    <p:sldId id="480" r:id="rId8"/>
    <p:sldId id="501" r:id="rId9"/>
    <p:sldId id="357" r:id="rId10"/>
    <p:sldId id="398" r:id="rId11"/>
    <p:sldId id="366" r:id="rId12"/>
    <p:sldId id="504" r:id="rId13"/>
    <p:sldId id="506" r:id="rId14"/>
    <p:sldId id="513" r:id="rId15"/>
    <p:sldId id="511" r:id="rId16"/>
    <p:sldId id="507" r:id="rId17"/>
    <p:sldId id="468" r:id="rId18"/>
    <p:sldId id="484" r:id="rId19"/>
    <p:sldId id="532" r:id="rId20"/>
    <p:sldId id="483" r:id="rId21"/>
    <p:sldId id="544" r:id="rId22"/>
    <p:sldId id="545" r:id="rId23"/>
    <p:sldId id="546" r:id="rId24"/>
    <p:sldId id="547" r:id="rId25"/>
    <p:sldId id="548" r:id="rId26"/>
    <p:sldId id="549" r:id="rId27"/>
    <p:sldId id="550" r:id="rId28"/>
    <p:sldId id="407" r:id="rId29"/>
    <p:sldId id="408" r:id="rId30"/>
    <p:sldId id="551" r:id="rId31"/>
    <p:sldId id="552" r:id="rId32"/>
    <p:sldId id="553" r:id="rId33"/>
    <p:sldId id="554" r:id="rId34"/>
    <p:sldId id="557" r:id="rId35"/>
    <p:sldId id="558" r:id="rId36"/>
    <p:sldId id="559" r:id="rId37"/>
    <p:sldId id="560" r:id="rId38"/>
    <p:sldId id="561" r:id="rId39"/>
    <p:sldId id="562" r:id="rId40"/>
    <p:sldId id="563" r:id="rId41"/>
    <p:sldId id="564" r:id="rId42"/>
    <p:sldId id="565" r:id="rId43"/>
    <p:sldId id="566" r:id="rId44"/>
    <p:sldId id="490" r:id="rId45"/>
    <p:sldId id="469" r:id="rId46"/>
    <p:sldId id="541" r:id="rId47"/>
    <p:sldId id="542" r:id="rId48"/>
    <p:sldId id="479" r:id="rId49"/>
    <p:sldId id="543" r:id="rId50"/>
    <p:sldId id="569" r:id="rId51"/>
    <p:sldId id="567" r:id="rId52"/>
    <p:sldId id="489" r:id="rId53"/>
    <p:sldId id="495" r:id="rId54"/>
    <p:sldId id="496" r:id="rId55"/>
    <p:sldId id="497" r:id="rId56"/>
    <p:sldId id="509" r:id="rId57"/>
    <p:sldId id="510" r:id="rId58"/>
    <p:sldId id="512" r:id="rId59"/>
    <p:sldId id="514" r:id="rId60"/>
    <p:sldId id="487" r:id="rId61"/>
    <p:sldId id="488" r:id="rId62"/>
    <p:sldId id="568" r:id="rId63"/>
    <p:sldId id="498" r:id="rId64"/>
    <p:sldId id="499" r:id="rId65"/>
    <p:sldId id="500" r:id="rId66"/>
    <p:sldId id="515" r:id="rId67"/>
    <p:sldId id="536" r:id="rId68"/>
    <p:sldId id="537" r:id="rId69"/>
    <p:sldId id="538" r:id="rId70"/>
    <p:sldId id="539" r:id="rId71"/>
    <p:sldId id="540" r:id="rId7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ahoma"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ahoma"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ahoma"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ahoma"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ahoma" charset="0"/>
        <a:ea typeface="ＭＳ Ｐゴシック" charset="0"/>
        <a:cs typeface="ＭＳ Ｐゴシック" charset="0"/>
      </a:defRPr>
    </a:lvl5pPr>
    <a:lvl6pPr marL="2286000" algn="l" defTabSz="457200" rtl="0" eaLnBrk="1" latinLnBrk="0" hangingPunct="1">
      <a:defRPr sz="2400" kern="1200">
        <a:solidFill>
          <a:schemeClr val="tx1"/>
        </a:solidFill>
        <a:latin typeface="Tahoma" charset="0"/>
        <a:ea typeface="ＭＳ Ｐゴシック" charset="0"/>
        <a:cs typeface="ＭＳ Ｐゴシック" charset="0"/>
      </a:defRPr>
    </a:lvl6pPr>
    <a:lvl7pPr marL="2743200" algn="l" defTabSz="457200" rtl="0" eaLnBrk="1" latinLnBrk="0" hangingPunct="1">
      <a:defRPr sz="2400" kern="1200">
        <a:solidFill>
          <a:schemeClr val="tx1"/>
        </a:solidFill>
        <a:latin typeface="Tahoma" charset="0"/>
        <a:ea typeface="ＭＳ Ｐゴシック" charset="0"/>
        <a:cs typeface="ＭＳ Ｐゴシック" charset="0"/>
      </a:defRPr>
    </a:lvl7pPr>
    <a:lvl8pPr marL="3200400" algn="l" defTabSz="457200" rtl="0" eaLnBrk="1" latinLnBrk="0" hangingPunct="1">
      <a:defRPr sz="2400" kern="1200">
        <a:solidFill>
          <a:schemeClr val="tx1"/>
        </a:solidFill>
        <a:latin typeface="Tahoma" charset="0"/>
        <a:ea typeface="ＭＳ Ｐゴシック" charset="0"/>
        <a:cs typeface="ＭＳ Ｐゴシック" charset="0"/>
      </a:defRPr>
    </a:lvl8pPr>
    <a:lvl9pPr marL="3657600" algn="l" defTabSz="457200" rtl="0" eaLnBrk="1" latinLnBrk="0" hangingPunct="1">
      <a:defRPr sz="2400" kern="1200">
        <a:solidFill>
          <a:schemeClr val="tx1"/>
        </a:solidFill>
        <a:latin typeface="Tahom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108" y="22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3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CA71B53-10A3-024F-8E0A-53DA023C8E34}" type="datetimeFigureOut">
              <a:rPr lang="en-US"/>
              <a:pPr>
                <a:defRPr/>
              </a:pPr>
              <a:t>6/29/2021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AB0EBAF-A29A-5C4F-9C85-1BFF17305A2C}" type="slidenum">
              <a:rPr lang="en-US"/>
              <a:pPr>
                <a:defRPr/>
              </a:pPr>
              <a:t>‹#›</a:t>
            </a:fld>
            <a:endParaRPr lang="en-US"/>
          </a:p>
        </p:txBody>
      </p:sp>
    </p:spTree>
    <p:extLst>
      <p:ext uri="{BB962C8B-B14F-4D97-AF65-F5344CB8AC3E}">
        <p14:creationId xmlns:p14="http://schemas.microsoft.com/office/powerpoint/2010/main" val="14914924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CDD552D8-58AF-FB41-9192-7C018A507C01}" type="slidenum">
              <a:rPr lang="en-US"/>
              <a:pPr>
                <a:defRPr/>
              </a:pPr>
              <a:t>‹#›</a:t>
            </a:fld>
            <a:endParaRPr lang="en-US"/>
          </a:p>
        </p:txBody>
      </p:sp>
    </p:spTree>
    <p:extLst>
      <p:ext uri="{BB962C8B-B14F-4D97-AF65-F5344CB8AC3E}">
        <p14:creationId xmlns:p14="http://schemas.microsoft.com/office/powerpoint/2010/main" val="192111756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D669C6B-830E-1341-9F61-BDAE7C0A57D8}" type="slidenum">
              <a:rPr lang="en-US"/>
              <a:pPr>
                <a:defRPr/>
              </a:pPr>
              <a:t>1</a:t>
            </a:fld>
            <a:endParaRPr lang="en-US"/>
          </a:p>
        </p:txBody>
      </p:sp>
      <p:sp>
        <p:nvSpPr>
          <p:cNvPr id="396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9629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13CAA9B-1AB4-3049-9165-DB5B886F614A}" type="slidenum">
              <a:rPr lang="en-US"/>
              <a:pPr>
                <a:defRPr/>
              </a:pPr>
              <a:t>10</a:t>
            </a:fld>
            <a:endParaRPr lang="en-US"/>
          </a:p>
        </p:txBody>
      </p:sp>
      <p:sp>
        <p:nvSpPr>
          <p:cNvPr id="219138" name="Rectangle 2"/>
          <p:cNvSpPr>
            <a:spLocks noGrp="1" noRot="1" noChangeAspect="1" noChangeArrowheads="1" noTextEdit="1"/>
          </p:cNvSpPr>
          <p:nvPr>
            <p:ph type="sldImg"/>
          </p:nvPr>
        </p:nvSpPr>
        <p:spPr>
          <a:xfrm>
            <a:off x="1144588" y="685800"/>
            <a:ext cx="4572000" cy="3429000"/>
          </a:xfrm>
          <a:ln/>
          <a:extLst>
            <a:ext uri="{FAA26D3D-D897-4be2-8F04-BA451C77F1D7}">
              <ma14:placeholderFlag xmlns:ma14="http://schemas.microsoft.com/office/mac/drawingml/2011/main" xmlns="" val="1"/>
            </a:ext>
          </a:extLst>
        </p:spPr>
      </p:sp>
      <p:sp>
        <p:nvSpPr>
          <p:cNvPr id="219139" name="Rectangle 3"/>
          <p:cNvSpPr>
            <a:spLocks noGrp="1" noChangeArrowheads="1"/>
          </p:cNvSpPr>
          <p:nvPr>
            <p:ph type="body" idx="1"/>
          </p:nvPr>
        </p:nvSpPr>
        <p:spPr>
          <a:xfrm>
            <a:off x="914400" y="4343400"/>
            <a:ext cx="5029200" cy="4114800"/>
          </a:xfrm>
        </p:spPr>
        <p:txBody>
          <a:bodyPr/>
          <a:lstStyle/>
          <a:p>
            <a:pPr eaLnBrk="1" hangingPunct="1">
              <a:spcBef>
                <a:spcPct val="0"/>
              </a:spcBef>
              <a:defRPr/>
            </a:pPr>
            <a:endParaRPr lang="en-US" sz="180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0D0AD3F-E366-A84D-8177-1EC217BC16CF}" type="slidenum">
              <a:rPr lang="en-US"/>
              <a:pPr>
                <a:defRPr/>
              </a:pPr>
              <a:t>11</a:t>
            </a:fld>
            <a:endParaRPr lang="en-US"/>
          </a:p>
        </p:txBody>
      </p:sp>
      <p:sp>
        <p:nvSpPr>
          <p:cNvPr id="524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2429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F8DF29B-A0F0-9449-A5B6-EED3E264919E}" type="slidenum">
              <a:rPr lang="en-US"/>
              <a:pPr>
                <a:defRPr/>
              </a:pPr>
              <a:t>12</a:t>
            </a:fld>
            <a:endParaRPr lang="en-US"/>
          </a:p>
        </p:txBody>
      </p:sp>
      <p:sp>
        <p:nvSpPr>
          <p:cNvPr id="525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2531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A2C5966F-3258-FF4B-BD29-7E8357C55899}" type="slidenum">
              <a:rPr lang="en-US"/>
              <a:pPr>
                <a:defRPr/>
              </a:pPr>
              <a:t>13</a:t>
            </a:fld>
            <a:endParaRPr lang="en-US"/>
          </a:p>
        </p:txBody>
      </p:sp>
      <p:sp>
        <p:nvSpPr>
          <p:cNvPr id="419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eaLnBrk="1" hangingPunct="1"/>
            <a:fld id="{C8B1E613-1AA1-0B45-BBF9-AD190D02F2E9}" type="slidenum">
              <a:rPr lang="en-US" sz="1200">
                <a:latin typeface="Calibri" charset="0"/>
              </a:rPr>
              <a:pPr algn="r" eaLnBrk="1" hangingPunct="1"/>
              <a:t>13</a:t>
            </a:fld>
            <a:endParaRPr lang="en-US" sz="1200">
              <a:latin typeface="Calibri" charset="0"/>
            </a:endParaRPr>
          </a:p>
        </p:txBody>
      </p:sp>
      <p:sp>
        <p:nvSpPr>
          <p:cNvPr id="481283"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4812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defRPr/>
            </a:pPr>
            <a:endParaRPr lang="en-US">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6BBD931-699B-234A-B564-A71F6A3DA376}" type="slidenum">
              <a:rPr lang="en-US"/>
              <a:pPr>
                <a:defRPr/>
              </a:pPr>
              <a:t>14</a:t>
            </a:fld>
            <a:endParaRPr lang="en-US"/>
          </a:p>
        </p:txBody>
      </p:sp>
      <p:sp>
        <p:nvSpPr>
          <p:cNvPr id="526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2633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2E02650-9742-814C-AD64-35EF4740B326}" type="slidenum">
              <a:rPr lang="en-US"/>
              <a:pPr>
                <a:defRPr/>
              </a:pPr>
              <a:t>15</a:t>
            </a:fld>
            <a:endParaRPr lang="en-US"/>
          </a:p>
        </p:txBody>
      </p:sp>
      <p:sp>
        <p:nvSpPr>
          <p:cNvPr id="527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2736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FF2F4E4-9575-D146-BC89-AEDBA40387BF}" type="slidenum">
              <a:rPr lang="en-US"/>
              <a:pPr>
                <a:defRPr/>
              </a:pPr>
              <a:t>16</a:t>
            </a:fld>
            <a:endParaRPr lang="en-US"/>
          </a:p>
        </p:txBody>
      </p:sp>
      <p:sp>
        <p:nvSpPr>
          <p:cNvPr id="528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2838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45FF521-3F32-224E-BAE4-1B2376E683A6}" type="slidenum">
              <a:rPr lang="en-US"/>
              <a:pPr>
                <a:defRPr/>
              </a:pPr>
              <a:t>17</a:t>
            </a:fld>
            <a:endParaRPr lang="en-US"/>
          </a:p>
        </p:txBody>
      </p:sp>
      <p:sp>
        <p:nvSpPr>
          <p:cNvPr id="529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2941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D538975A-03D1-5A44-9F0E-C2345EFAE8FB}" type="slidenum">
              <a:rPr lang="en-US"/>
              <a:pPr>
                <a:defRPr/>
              </a:pPr>
              <a:t>18</a:t>
            </a:fld>
            <a:endParaRPr lang="en-US"/>
          </a:p>
        </p:txBody>
      </p:sp>
      <p:sp>
        <p:nvSpPr>
          <p:cNvPr id="522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eaLnBrk="1" hangingPunct="1"/>
            <a:fld id="{5D4D7410-DA92-034C-8BAF-2883A3631813}" type="slidenum">
              <a:rPr lang="en-US" sz="1200">
                <a:latin typeface="Calibri" charset="0"/>
              </a:rPr>
              <a:pPr algn="r" eaLnBrk="1" hangingPunct="1"/>
              <a:t>18</a:t>
            </a:fld>
            <a:endParaRPr lang="en-US" sz="1200">
              <a:latin typeface="Calibri" charset="0"/>
            </a:endParaRPr>
          </a:p>
        </p:txBody>
      </p:sp>
      <p:sp>
        <p:nvSpPr>
          <p:cNvPr id="522243"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5222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defRPr/>
            </a:pPr>
            <a:endParaRPr lang="en-US" sz="240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28A256B-6983-214F-B05C-8BD5754C5BE4}" type="slidenum">
              <a:rPr lang="en-US"/>
              <a:pPr>
                <a:defRPr/>
              </a:pPr>
              <a:t>19</a:t>
            </a:fld>
            <a:endParaRPr lang="en-US"/>
          </a:p>
        </p:txBody>
      </p:sp>
      <p:sp>
        <p:nvSpPr>
          <p:cNvPr id="531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3145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48AD06F-BE48-8447-B1CE-4EAC1A9E032A}" type="slidenum">
              <a:rPr lang="en-US"/>
              <a:pPr>
                <a:defRPr/>
              </a:pPr>
              <a:t>2</a:t>
            </a:fld>
            <a:endParaRPr lang="en-US"/>
          </a:p>
        </p:txBody>
      </p:sp>
      <p:sp>
        <p:nvSpPr>
          <p:cNvPr id="523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2326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03012F6-EB39-3545-BEC7-6F28F0C991B5}" type="slidenum">
              <a:rPr lang="en-US"/>
              <a:pPr>
                <a:defRPr/>
              </a:pPr>
              <a:t>20</a:t>
            </a:fld>
            <a:endParaRPr lang="en-US"/>
          </a:p>
        </p:txBody>
      </p:sp>
      <p:sp>
        <p:nvSpPr>
          <p:cNvPr id="414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1472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B79C6F-A2EF-794D-A1B4-CB7D149D4E01}" type="slidenum">
              <a:rPr lang="en-US"/>
              <a:pPr>
                <a:defRPr/>
              </a:pPr>
              <a:t>21</a:t>
            </a:fld>
            <a:endParaRPr lang="en-US"/>
          </a:p>
        </p:txBody>
      </p:sp>
      <p:sp>
        <p:nvSpPr>
          <p:cNvPr id="416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1677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84FFCA-29D3-5442-AC1D-2F97234EA6CB}" type="slidenum">
              <a:rPr lang="en-US"/>
              <a:pPr>
                <a:defRPr/>
              </a:pPr>
              <a:t>22</a:t>
            </a:fld>
            <a:endParaRPr lang="en-US"/>
          </a:p>
        </p:txBody>
      </p:sp>
      <p:sp>
        <p:nvSpPr>
          <p:cNvPr id="415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1574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74AA216-A07A-F346-89D4-28EE6F2533A4}" type="slidenum">
              <a:rPr lang="en-US"/>
              <a:pPr>
                <a:defRPr/>
              </a:pPr>
              <a:t>23</a:t>
            </a:fld>
            <a:endParaRPr lang="en-US"/>
          </a:p>
        </p:txBody>
      </p:sp>
      <p:sp>
        <p:nvSpPr>
          <p:cNvPr id="518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1814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8234F71-72BF-CB46-BDCB-95D55882EC58}" type="slidenum">
              <a:rPr lang="en-US"/>
              <a:pPr>
                <a:defRPr/>
              </a:pPr>
              <a:t>24</a:t>
            </a:fld>
            <a:endParaRPr lang="en-US"/>
          </a:p>
        </p:txBody>
      </p:sp>
      <p:sp>
        <p:nvSpPr>
          <p:cNvPr id="417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1779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051FFEC-9A1F-274E-B07A-17534F2C3AF5}" type="slidenum">
              <a:rPr lang="en-US"/>
              <a:pPr>
                <a:defRPr/>
              </a:pPr>
              <a:t>25</a:t>
            </a:fld>
            <a:endParaRPr lang="en-US"/>
          </a:p>
        </p:txBody>
      </p:sp>
      <p:sp>
        <p:nvSpPr>
          <p:cNvPr id="519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1917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0192D1D-92F0-2845-BD80-64306DCBC43C}" type="slidenum">
              <a:rPr lang="en-US"/>
              <a:pPr>
                <a:defRPr/>
              </a:pPr>
              <a:t>26</a:t>
            </a:fld>
            <a:endParaRPr lang="en-US"/>
          </a:p>
        </p:txBody>
      </p:sp>
      <p:sp>
        <p:nvSpPr>
          <p:cNvPr id="49049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49049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D3B5A9F-FC5E-F24E-85FD-76EB41FFF337}" type="slidenum">
              <a:rPr lang="en-US"/>
              <a:pPr>
                <a:defRPr/>
              </a:pPr>
              <a:t>27</a:t>
            </a:fld>
            <a:endParaRPr lang="en-US"/>
          </a:p>
        </p:txBody>
      </p:sp>
      <p:sp>
        <p:nvSpPr>
          <p:cNvPr id="301058" name="Rectangle 2"/>
          <p:cNvSpPr>
            <a:spLocks noGrp="1" noRot="1" noChangeAspect="1" noChangeArrowheads="1" noTextEdit="1"/>
          </p:cNvSpPr>
          <p:nvPr>
            <p:ph type="sldImg"/>
          </p:nvPr>
        </p:nvSpPr>
        <p:spPr>
          <a:xfrm>
            <a:off x="1144588" y="685800"/>
            <a:ext cx="4572000" cy="3429000"/>
          </a:xfrm>
          <a:ln/>
          <a:extLst>
            <a:ext uri="{FAA26D3D-D897-4be2-8F04-BA451C77F1D7}">
              <ma14:placeholderFlag xmlns:ma14="http://schemas.microsoft.com/office/mac/drawingml/2011/main" xmlns="" val="1"/>
            </a:ext>
          </a:extLst>
        </p:spPr>
      </p:sp>
      <p:sp>
        <p:nvSpPr>
          <p:cNvPr id="301059" name="Rectangle 3"/>
          <p:cNvSpPr>
            <a:spLocks noGrp="1" noChangeArrowheads="1"/>
          </p:cNvSpPr>
          <p:nvPr>
            <p:ph type="body" idx="1"/>
          </p:nvPr>
        </p:nvSpPr>
        <p:spPr>
          <a:xfrm>
            <a:off x="914400" y="4343400"/>
            <a:ext cx="5029200" cy="4114800"/>
          </a:xfrm>
        </p:spPr>
        <p:txBody>
          <a:bodyPr lIns="91430" tIns="45715" rIns="91430" bIns="45715"/>
          <a:lstStyle/>
          <a:p>
            <a:pPr eaLnBrk="1" hangingPunct="1">
              <a:spcBef>
                <a:spcPct val="0"/>
              </a:spcBef>
              <a:defRPr/>
            </a:pPr>
            <a:endParaRPr lang="en-US" sz="180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8889F9D-1D24-3F4A-A307-F9C12F487814}" type="slidenum">
              <a:rPr lang="en-US"/>
              <a:pPr>
                <a:defRPr/>
              </a:pPr>
              <a:t>28</a:t>
            </a:fld>
            <a:endParaRPr lang="en-US"/>
          </a:p>
        </p:txBody>
      </p:sp>
      <p:sp>
        <p:nvSpPr>
          <p:cNvPr id="303106" name="Rectangle 2"/>
          <p:cNvSpPr>
            <a:spLocks noGrp="1" noRot="1" noChangeAspect="1" noChangeArrowheads="1" noTextEdit="1"/>
          </p:cNvSpPr>
          <p:nvPr>
            <p:ph type="sldImg"/>
          </p:nvPr>
        </p:nvSpPr>
        <p:spPr>
          <a:xfrm>
            <a:off x="1144588" y="685800"/>
            <a:ext cx="4572000" cy="3429000"/>
          </a:xfrm>
          <a:ln/>
          <a:extLst>
            <a:ext uri="{FAA26D3D-D897-4be2-8F04-BA451C77F1D7}">
              <ma14:placeholderFlag xmlns:ma14="http://schemas.microsoft.com/office/mac/drawingml/2011/main" xmlns="" val="1"/>
            </a:ext>
          </a:extLst>
        </p:spPr>
      </p:sp>
      <p:sp>
        <p:nvSpPr>
          <p:cNvPr id="303107" name="Rectangle 3"/>
          <p:cNvSpPr>
            <a:spLocks noGrp="1" noChangeArrowheads="1"/>
          </p:cNvSpPr>
          <p:nvPr>
            <p:ph type="body" idx="1"/>
          </p:nvPr>
        </p:nvSpPr>
        <p:spPr>
          <a:xfrm>
            <a:off x="914400" y="4343400"/>
            <a:ext cx="5029200" cy="4114800"/>
          </a:xfrm>
        </p:spPr>
        <p:txBody>
          <a:bodyPr lIns="91430" tIns="45715" rIns="91430" bIns="45715"/>
          <a:lstStyle/>
          <a:p>
            <a:pPr eaLnBrk="1" hangingPunct="1">
              <a:spcBef>
                <a:spcPct val="0"/>
              </a:spcBef>
              <a:defRPr/>
            </a:pPr>
            <a:endParaRPr lang="en-US" sz="180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59BA5052-0BDD-5D43-8398-B5B30AB12685}" type="slidenum">
              <a:rPr lang="en-US"/>
              <a:pPr>
                <a:defRPr/>
              </a:pPr>
              <a:t>43</a:t>
            </a:fld>
            <a:endParaRPr lang="en-US"/>
          </a:p>
        </p:txBody>
      </p:sp>
      <p:sp>
        <p:nvSpPr>
          <p:cNvPr id="778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eaLnBrk="1" hangingPunct="1"/>
            <a:fld id="{65F45423-AE99-C047-B404-6CD9CCD94CCF}" type="slidenum">
              <a:rPr lang="en-US" sz="1200">
                <a:latin typeface="Calibri" charset="0"/>
              </a:rPr>
              <a:pPr algn="r" eaLnBrk="1" hangingPunct="1"/>
              <a:t>43</a:t>
            </a:fld>
            <a:endParaRPr lang="en-US" sz="1200">
              <a:latin typeface="Calibri" charset="0"/>
            </a:endParaRPr>
          </a:p>
        </p:txBody>
      </p:sp>
      <p:sp>
        <p:nvSpPr>
          <p:cNvPr id="433155"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4331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defRPr/>
            </a:pPr>
            <a:endParaRPr lang="en-US">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E9500E3-2BC5-D345-9267-9CC6E8D52444}" type="slidenum">
              <a:rPr lang="en-US"/>
              <a:pPr>
                <a:defRPr/>
              </a:pPr>
              <a:t>3</a:t>
            </a:fld>
            <a:endParaRPr lang="en-US"/>
          </a:p>
        </p:txBody>
      </p:sp>
      <p:sp>
        <p:nvSpPr>
          <p:cNvPr id="530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3043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AB42802-D09C-7548-A290-C5DFE160488B}" type="slidenum">
              <a:rPr lang="en-US"/>
              <a:pPr>
                <a:defRPr/>
              </a:pPr>
              <a:t>44</a:t>
            </a:fld>
            <a:endParaRPr lang="en-US"/>
          </a:p>
        </p:txBody>
      </p:sp>
      <p:sp>
        <p:nvSpPr>
          <p:cNvPr id="409602"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409603"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pPr eaLnBrk="1" hangingPunct="1">
              <a:spcBef>
                <a:spcPct val="0"/>
              </a:spcBef>
              <a:defRPr/>
            </a:pPr>
            <a:endParaRPr lang="en-US" sz="240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6DE199C-32FC-3A44-8EC2-A63A4679CD6B}" type="slidenum">
              <a:rPr lang="en-US"/>
              <a:pPr>
                <a:defRPr/>
              </a:pPr>
              <a:t>47</a:t>
            </a:fld>
            <a:endParaRPr lang="en-US"/>
          </a:p>
        </p:txBody>
      </p:sp>
      <p:sp>
        <p:nvSpPr>
          <p:cNvPr id="544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4477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584CA4C-27A8-3146-9462-89B6F1719826}" type="slidenum">
              <a:rPr lang="en-US"/>
              <a:pPr>
                <a:defRPr/>
              </a:pPr>
              <a:t>51</a:t>
            </a:fld>
            <a:endParaRPr lang="en-US"/>
          </a:p>
        </p:txBody>
      </p:sp>
      <p:sp>
        <p:nvSpPr>
          <p:cNvPr id="533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3350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BF9FD22-AE97-4F45-9BF7-5B7146778431}" type="slidenum">
              <a:rPr lang="en-US"/>
              <a:pPr>
                <a:defRPr/>
              </a:pPr>
              <a:t>52</a:t>
            </a:fld>
            <a:endParaRPr lang="en-US"/>
          </a:p>
        </p:txBody>
      </p:sp>
      <p:sp>
        <p:nvSpPr>
          <p:cNvPr id="44339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44339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5774502-B08D-3844-B68B-2B47EF2F87C6}" type="slidenum">
              <a:rPr lang="en-US"/>
              <a:pPr>
                <a:defRPr/>
              </a:pPr>
              <a:t>53</a:t>
            </a:fld>
            <a:endParaRPr lang="en-US"/>
          </a:p>
        </p:txBody>
      </p:sp>
      <p:sp>
        <p:nvSpPr>
          <p:cNvPr id="44544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44544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AA67630-0324-0A4E-9906-A73291BDD29D}" type="slidenum">
              <a:rPr lang="en-US"/>
              <a:pPr>
                <a:defRPr/>
              </a:pPr>
              <a:t>54</a:t>
            </a:fld>
            <a:endParaRPr lang="en-US"/>
          </a:p>
        </p:txBody>
      </p:sp>
      <p:sp>
        <p:nvSpPr>
          <p:cNvPr id="44749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44749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C5D145-8D2E-CD43-B7AB-CCE254BB4850}" type="slidenum">
              <a:rPr lang="en-US"/>
              <a:pPr>
                <a:defRPr/>
              </a:pPr>
              <a:t>55</a:t>
            </a:fld>
            <a:endParaRPr lang="en-US"/>
          </a:p>
        </p:txBody>
      </p:sp>
      <p:sp>
        <p:nvSpPr>
          <p:cNvPr id="46899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46899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5E615C7-AE09-ED40-AA4D-52B72919CC08}" type="slidenum">
              <a:rPr lang="en-US"/>
              <a:pPr>
                <a:defRPr/>
              </a:pPr>
              <a:t>56</a:t>
            </a:fld>
            <a:endParaRPr lang="en-US"/>
          </a:p>
        </p:txBody>
      </p:sp>
      <p:sp>
        <p:nvSpPr>
          <p:cNvPr id="47104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47104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2919639-662E-424A-A935-AAD30AAC6924}" type="slidenum">
              <a:rPr lang="en-US"/>
              <a:pPr>
                <a:defRPr/>
              </a:pPr>
              <a:t>57</a:t>
            </a:fld>
            <a:endParaRPr lang="en-US"/>
          </a:p>
        </p:txBody>
      </p:sp>
      <p:sp>
        <p:nvSpPr>
          <p:cNvPr id="534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3453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E496CFB-6E14-4F4C-B843-31A61BDDA2F2}" type="slidenum">
              <a:rPr lang="en-US"/>
              <a:pPr>
                <a:defRPr/>
              </a:pPr>
              <a:t>58</a:t>
            </a:fld>
            <a:endParaRPr lang="en-US"/>
          </a:p>
        </p:txBody>
      </p:sp>
      <p:sp>
        <p:nvSpPr>
          <p:cNvPr id="535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3555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79D0201-D57F-2A4C-B1BD-866A1D5E6F42}" type="slidenum">
              <a:rPr lang="en-US"/>
              <a:pPr>
                <a:defRPr/>
              </a:pPr>
              <a:t>4</a:t>
            </a:fld>
            <a:endParaRPr lang="en-US"/>
          </a:p>
        </p:txBody>
      </p:sp>
      <p:sp>
        <p:nvSpPr>
          <p:cNvPr id="541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4169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35529EE-9534-B643-99AA-1D46407A8868}" type="slidenum">
              <a:rPr lang="en-US"/>
              <a:pPr>
                <a:defRPr/>
              </a:pPr>
              <a:t>59</a:t>
            </a:fld>
            <a:endParaRPr lang="en-US"/>
          </a:p>
        </p:txBody>
      </p:sp>
      <p:sp>
        <p:nvSpPr>
          <p:cNvPr id="536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3657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44530CE-19A5-5F45-AA26-11B3C9F63488}" type="slidenum">
              <a:rPr lang="en-US"/>
              <a:pPr>
                <a:defRPr/>
              </a:pPr>
              <a:t>60</a:t>
            </a:fld>
            <a:endParaRPr lang="en-US"/>
          </a:p>
        </p:txBody>
      </p:sp>
      <p:sp>
        <p:nvSpPr>
          <p:cNvPr id="537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3760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D27EEB1-F779-F647-91E1-FD9DB81437E5}" type="slidenum">
              <a:rPr lang="en-US"/>
              <a:pPr>
                <a:defRPr/>
              </a:pPr>
              <a:t>62</a:t>
            </a:fld>
            <a:endParaRPr lang="en-US"/>
          </a:p>
        </p:txBody>
      </p:sp>
      <p:sp>
        <p:nvSpPr>
          <p:cNvPr id="44953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44953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14D97FE-A91C-FD44-8D61-E7E4553C542E}" type="slidenum">
              <a:rPr lang="en-US"/>
              <a:pPr>
                <a:defRPr/>
              </a:pPr>
              <a:t>63</a:t>
            </a:fld>
            <a:endParaRPr lang="en-US"/>
          </a:p>
        </p:txBody>
      </p:sp>
      <p:sp>
        <p:nvSpPr>
          <p:cNvPr id="45158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45158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5EE1D69-8C85-DE4B-B0F1-D91AE7171885}" type="slidenum">
              <a:rPr lang="en-US"/>
              <a:pPr>
                <a:defRPr/>
              </a:pPr>
              <a:t>64</a:t>
            </a:fld>
            <a:endParaRPr lang="en-US"/>
          </a:p>
        </p:txBody>
      </p:sp>
      <p:sp>
        <p:nvSpPr>
          <p:cNvPr id="45363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45363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1C0D38B-21B4-C044-9687-7DCAB91ED2DE}" type="slidenum">
              <a:rPr lang="en-US"/>
              <a:pPr>
                <a:defRPr/>
              </a:pPr>
              <a:t>65</a:t>
            </a:fld>
            <a:endParaRPr lang="en-US"/>
          </a:p>
        </p:txBody>
      </p:sp>
      <p:sp>
        <p:nvSpPr>
          <p:cNvPr id="538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3862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A1B7647-3DAA-C249-9C7B-1EE1346BEC3D}" type="slidenum">
              <a:rPr lang="en-US"/>
              <a:pPr>
                <a:defRPr/>
              </a:pPr>
              <a:t>66</a:t>
            </a:fld>
            <a:endParaRPr lang="en-US"/>
          </a:p>
        </p:txBody>
      </p:sp>
      <p:sp>
        <p:nvSpPr>
          <p:cNvPr id="55501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5550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5719354-BE98-CA4F-A13D-8072ACFCB261}" type="slidenum">
              <a:rPr lang="en-US"/>
              <a:pPr>
                <a:defRPr/>
              </a:pPr>
              <a:t>67</a:t>
            </a:fld>
            <a:endParaRPr lang="en-US"/>
          </a:p>
        </p:txBody>
      </p:sp>
      <p:sp>
        <p:nvSpPr>
          <p:cNvPr id="55705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5570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5189998-1C61-CB4C-8C16-3E1B9F342FBE}" type="slidenum">
              <a:rPr lang="en-US"/>
              <a:pPr>
                <a:defRPr/>
              </a:pPr>
              <a:t>68</a:t>
            </a:fld>
            <a:endParaRPr lang="en-US"/>
          </a:p>
        </p:txBody>
      </p:sp>
      <p:sp>
        <p:nvSpPr>
          <p:cNvPr id="55910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55910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4FF5885-18D0-DF4E-B92B-960182872B19}" type="slidenum">
              <a:rPr lang="en-US"/>
              <a:pPr>
                <a:defRPr/>
              </a:pPr>
              <a:t>69</a:t>
            </a:fld>
            <a:endParaRPr lang="en-US"/>
          </a:p>
        </p:txBody>
      </p:sp>
      <p:sp>
        <p:nvSpPr>
          <p:cNvPr id="56115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5611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94978FF-6536-1D4C-9451-983C6686AA99}" type="slidenum">
              <a:rPr lang="en-US"/>
              <a:pPr>
                <a:defRPr/>
              </a:pPr>
              <a:t>5</a:t>
            </a:fld>
            <a:endParaRPr lang="en-US"/>
          </a:p>
        </p:txBody>
      </p:sp>
      <p:sp>
        <p:nvSpPr>
          <p:cNvPr id="542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4272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5407685-D5C4-1644-AD85-164A89566D7F}" type="slidenum">
              <a:rPr lang="en-US"/>
              <a:pPr>
                <a:defRPr/>
              </a:pPr>
              <a:t>70</a:t>
            </a:fld>
            <a:endParaRPr lang="en-US"/>
          </a:p>
        </p:txBody>
      </p:sp>
      <p:sp>
        <p:nvSpPr>
          <p:cNvPr id="56320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56320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F985E12-B193-AC4C-85DF-755C3073D384}" type="slidenum">
              <a:rPr lang="en-US"/>
              <a:pPr>
                <a:defRPr/>
              </a:pPr>
              <a:t>6</a:t>
            </a:fld>
            <a:endParaRPr lang="en-US"/>
          </a:p>
        </p:txBody>
      </p:sp>
      <p:sp>
        <p:nvSpPr>
          <p:cNvPr id="540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4067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F4EF8CB0-1A86-8E46-879D-022F7757A5A1}" type="slidenum">
              <a:rPr lang="en-US"/>
              <a:pPr>
                <a:defRPr/>
              </a:pPr>
              <a:t>7</a:t>
            </a:fld>
            <a:endParaRPr lang="en-US"/>
          </a:p>
        </p:txBody>
      </p:sp>
      <p:sp>
        <p:nvSpPr>
          <p:cNvPr id="296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eaLnBrk="1" hangingPunct="1"/>
            <a:fld id="{C5E865CC-E382-4849-91D1-602551087321}" type="slidenum">
              <a:rPr lang="en-US" sz="1200">
                <a:latin typeface="Calibri" charset="0"/>
              </a:rPr>
              <a:pPr algn="r" eaLnBrk="1" hangingPunct="1"/>
              <a:t>7</a:t>
            </a:fld>
            <a:endParaRPr lang="en-US" sz="1200">
              <a:latin typeface="Calibri" charset="0"/>
            </a:endParaRPr>
          </a:p>
        </p:txBody>
      </p:sp>
      <p:sp>
        <p:nvSpPr>
          <p:cNvPr id="455683"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4556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defRPr/>
            </a:pPr>
            <a:endParaRPr lang="en-US">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F0941FC-AB63-B944-B466-53AF9173C5F4}" type="slidenum">
              <a:rPr lang="en-US"/>
              <a:pPr>
                <a:defRPr/>
              </a:pPr>
              <a:t>8</a:t>
            </a:fld>
            <a:endParaRPr lang="en-US"/>
          </a:p>
        </p:txBody>
      </p:sp>
      <p:sp>
        <p:nvSpPr>
          <p:cNvPr id="200706" name="Rectangle 2"/>
          <p:cNvSpPr>
            <a:spLocks noGrp="1" noRot="1" noChangeAspect="1" noChangeArrowheads="1" noTextEdit="1"/>
          </p:cNvSpPr>
          <p:nvPr>
            <p:ph type="sldImg"/>
          </p:nvPr>
        </p:nvSpPr>
        <p:spPr>
          <a:xfrm>
            <a:off x="1144588" y="685800"/>
            <a:ext cx="4572000" cy="3429000"/>
          </a:xfrm>
          <a:ln/>
          <a:extLst>
            <a:ext uri="{FAA26D3D-D897-4be2-8F04-BA451C77F1D7}">
              <ma14:placeholderFlag xmlns:ma14="http://schemas.microsoft.com/office/mac/drawingml/2011/main" xmlns="" val="1"/>
            </a:ext>
          </a:extLst>
        </p:spPr>
      </p:sp>
      <p:sp>
        <p:nvSpPr>
          <p:cNvPr id="200707" name="Rectangle 3"/>
          <p:cNvSpPr>
            <a:spLocks noGrp="1" noChangeArrowheads="1"/>
          </p:cNvSpPr>
          <p:nvPr>
            <p:ph type="body" idx="1"/>
          </p:nvPr>
        </p:nvSpPr>
        <p:spPr>
          <a:xfrm>
            <a:off x="914400" y="4343400"/>
            <a:ext cx="5029200" cy="4114800"/>
          </a:xfrm>
        </p:spPr>
        <p:txBody>
          <a:bodyPr/>
          <a:lstStyle/>
          <a:p>
            <a:pPr eaLnBrk="1" hangingPunct="1">
              <a:spcBef>
                <a:spcPct val="0"/>
              </a:spcBef>
              <a:defRPr/>
            </a:pPr>
            <a:endParaRPr lang="en-US" sz="180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799408-2C4B-2F41-9249-30280FF5A4A4}" type="slidenum">
              <a:rPr lang="en-US"/>
              <a:pPr>
                <a:defRPr/>
              </a:pPr>
              <a:t>9</a:t>
            </a:fld>
            <a:endParaRPr lang="en-US"/>
          </a:p>
        </p:txBody>
      </p:sp>
      <p:sp>
        <p:nvSpPr>
          <p:cNvPr id="282626" name="Rectangle 2"/>
          <p:cNvSpPr>
            <a:spLocks noGrp="1" noRot="1" noChangeAspect="1" noChangeArrowheads="1" noTextEdit="1"/>
          </p:cNvSpPr>
          <p:nvPr>
            <p:ph type="sldImg"/>
          </p:nvPr>
        </p:nvSpPr>
        <p:spPr>
          <a:xfrm>
            <a:off x="1144588" y="685800"/>
            <a:ext cx="4572000" cy="3429000"/>
          </a:xfrm>
          <a:ln/>
          <a:extLst>
            <a:ext uri="{FAA26D3D-D897-4be2-8F04-BA451C77F1D7}">
              <ma14:placeholderFlag xmlns:ma14="http://schemas.microsoft.com/office/mac/drawingml/2011/main" xmlns="" val="1"/>
            </a:ext>
          </a:extLst>
        </p:spPr>
      </p:sp>
      <p:sp>
        <p:nvSpPr>
          <p:cNvPr id="282627" name="Rectangle 3"/>
          <p:cNvSpPr>
            <a:spLocks noGrp="1" noChangeArrowheads="1"/>
          </p:cNvSpPr>
          <p:nvPr>
            <p:ph type="body" idx="1"/>
          </p:nvPr>
        </p:nvSpPr>
        <p:spPr>
          <a:xfrm>
            <a:off x="914400" y="4343400"/>
            <a:ext cx="5029200" cy="4114800"/>
          </a:xfrm>
        </p:spPr>
        <p:txBody>
          <a:bodyPr/>
          <a:lstStyle/>
          <a:p>
            <a:pPr eaLnBrk="1" hangingPunct="1">
              <a:spcBef>
                <a:spcPct val="0"/>
              </a:spcBef>
              <a:defRPr/>
            </a:pPr>
            <a:endParaRPr lang="en-US" sz="180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r>
              <a:rPr lang="en-US"/>
              <a:t>January, 2017    USPAS</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Cryomodule Design    Tom Peterson</a:t>
            </a:r>
          </a:p>
        </p:txBody>
      </p:sp>
      <p:sp>
        <p:nvSpPr>
          <p:cNvPr id="6" name="Rectangle 6"/>
          <p:cNvSpPr>
            <a:spLocks noGrp="1" noChangeArrowheads="1"/>
          </p:cNvSpPr>
          <p:nvPr>
            <p:ph type="sldNum" sz="quarter" idx="12"/>
          </p:nvPr>
        </p:nvSpPr>
        <p:spPr>
          <a:ln/>
        </p:spPr>
        <p:txBody>
          <a:bodyPr/>
          <a:lstStyle>
            <a:lvl1pPr>
              <a:defRPr/>
            </a:lvl1pPr>
          </a:lstStyle>
          <a:p>
            <a:pPr>
              <a:defRPr/>
            </a:pPr>
            <a:fld id="{D15DC434-0DF1-314E-9BE6-068218069985}" type="slidenum">
              <a:rPr lang="en-US"/>
              <a:pPr>
                <a:defRPr/>
              </a:pPr>
              <a:t>‹#›</a:t>
            </a:fld>
            <a:endParaRPr lang="en-US"/>
          </a:p>
        </p:txBody>
      </p:sp>
    </p:spTree>
    <p:extLst>
      <p:ext uri="{BB962C8B-B14F-4D97-AF65-F5344CB8AC3E}">
        <p14:creationId xmlns:p14="http://schemas.microsoft.com/office/powerpoint/2010/main" val="3364448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January, 2017    USPAS</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Cryomodule Design    Tom Peterson</a:t>
            </a:r>
          </a:p>
        </p:txBody>
      </p:sp>
      <p:sp>
        <p:nvSpPr>
          <p:cNvPr id="6" name="Rectangle 6"/>
          <p:cNvSpPr>
            <a:spLocks noGrp="1" noChangeArrowheads="1"/>
          </p:cNvSpPr>
          <p:nvPr>
            <p:ph type="sldNum" sz="quarter" idx="12"/>
          </p:nvPr>
        </p:nvSpPr>
        <p:spPr>
          <a:ln/>
        </p:spPr>
        <p:txBody>
          <a:bodyPr/>
          <a:lstStyle>
            <a:lvl1pPr>
              <a:defRPr/>
            </a:lvl1pPr>
          </a:lstStyle>
          <a:p>
            <a:pPr>
              <a:defRPr/>
            </a:pPr>
            <a:fld id="{31AFD89C-1476-CE46-8CAA-A5A9D493690D}" type="slidenum">
              <a:rPr lang="en-US"/>
              <a:pPr>
                <a:defRPr/>
              </a:pPr>
              <a:t>‹#›</a:t>
            </a:fld>
            <a:endParaRPr lang="en-US"/>
          </a:p>
        </p:txBody>
      </p:sp>
    </p:spTree>
    <p:extLst>
      <p:ext uri="{BB962C8B-B14F-4D97-AF65-F5344CB8AC3E}">
        <p14:creationId xmlns:p14="http://schemas.microsoft.com/office/powerpoint/2010/main" val="3975702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January, 2017    USPAS</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Cryomodule Design    Tom Peterson</a:t>
            </a:r>
          </a:p>
        </p:txBody>
      </p:sp>
      <p:sp>
        <p:nvSpPr>
          <p:cNvPr id="6" name="Rectangle 6"/>
          <p:cNvSpPr>
            <a:spLocks noGrp="1" noChangeArrowheads="1"/>
          </p:cNvSpPr>
          <p:nvPr>
            <p:ph type="sldNum" sz="quarter" idx="12"/>
          </p:nvPr>
        </p:nvSpPr>
        <p:spPr>
          <a:ln/>
        </p:spPr>
        <p:txBody>
          <a:bodyPr/>
          <a:lstStyle>
            <a:lvl1pPr>
              <a:defRPr/>
            </a:lvl1pPr>
          </a:lstStyle>
          <a:p>
            <a:pPr>
              <a:defRPr/>
            </a:pPr>
            <a:fld id="{2D9E07B6-FACB-524F-BD06-A7FB7E92FAA6}" type="slidenum">
              <a:rPr lang="en-US"/>
              <a:pPr>
                <a:defRPr/>
              </a:pPr>
              <a:t>‹#›</a:t>
            </a:fld>
            <a:endParaRPr lang="en-US"/>
          </a:p>
        </p:txBody>
      </p:sp>
    </p:spTree>
    <p:extLst>
      <p:ext uri="{BB962C8B-B14F-4D97-AF65-F5344CB8AC3E}">
        <p14:creationId xmlns:p14="http://schemas.microsoft.com/office/powerpoint/2010/main" val="1915792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144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r>
              <a:rPr lang="en-US"/>
              <a:t>January, 2017    USPAS</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Cryomodule Design    Tom Peterson</a:t>
            </a:r>
          </a:p>
        </p:txBody>
      </p:sp>
      <p:sp>
        <p:nvSpPr>
          <p:cNvPr id="7" name="Rectangle 6"/>
          <p:cNvSpPr>
            <a:spLocks noGrp="1" noChangeArrowheads="1"/>
          </p:cNvSpPr>
          <p:nvPr>
            <p:ph type="sldNum" sz="quarter" idx="12"/>
          </p:nvPr>
        </p:nvSpPr>
        <p:spPr>
          <a:ln/>
        </p:spPr>
        <p:txBody>
          <a:bodyPr/>
          <a:lstStyle>
            <a:lvl1pPr>
              <a:defRPr/>
            </a:lvl1pPr>
          </a:lstStyle>
          <a:p>
            <a:pPr>
              <a:defRPr/>
            </a:pPr>
            <a:fld id="{DEA1FD8B-6001-F44D-AFEB-E1BBB8DE34D9}" type="slidenum">
              <a:rPr lang="en-US"/>
              <a:pPr>
                <a:defRPr/>
              </a:pPr>
              <a:t>‹#›</a:t>
            </a:fld>
            <a:endParaRPr lang="en-US"/>
          </a:p>
        </p:txBody>
      </p:sp>
    </p:spTree>
    <p:extLst>
      <p:ext uri="{BB962C8B-B14F-4D97-AF65-F5344CB8AC3E}">
        <p14:creationId xmlns:p14="http://schemas.microsoft.com/office/powerpoint/2010/main" val="2500420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a:t>Cryomodule Design    Tom Peterson</a:t>
            </a:r>
            <a:endParaRPr lang="en-US" dirty="0"/>
          </a:p>
        </p:txBody>
      </p:sp>
      <p:cxnSp>
        <p:nvCxnSpPr>
          <p:cNvPr id="7" name="Straight Connector 6"/>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237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02" name="Rectangle 2"/>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102403" name="Rectangle 3"/>
          <p:cNvSpPr>
            <a:spLocks noGrp="1" noChangeArrowheads="1"/>
          </p:cNvSpPr>
          <p:nvPr>
            <p:ph type="dt" sz="half" idx="2"/>
          </p:nvPr>
        </p:nvSpPr>
        <p:spPr>
          <a:xfrm>
            <a:off x="685800" y="6248400"/>
            <a:ext cx="1905000" cy="457200"/>
          </a:xfrm>
        </p:spPr>
        <p:txBody>
          <a:bodyPr/>
          <a:lstStyle>
            <a:lvl1pPr>
              <a:defRPr/>
            </a:lvl1pPr>
          </a:lstStyle>
          <a:p>
            <a:r>
              <a:rPr lang="en-US">
                <a:solidFill>
                  <a:srgbClr val="000000"/>
                </a:solidFill>
              </a:rPr>
              <a:t>January, 2017    USPAS</a:t>
            </a:r>
          </a:p>
        </p:txBody>
      </p:sp>
      <p:sp>
        <p:nvSpPr>
          <p:cNvPr id="102404" name="Rectangle 4"/>
          <p:cNvSpPr>
            <a:spLocks noGrp="1" noChangeArrowheads="1"/>
          </p:cNvSpPr>
          <p:nvPr>
            <p:ph type="ftr" sz="quarter" idx="3"/>
          </p:nvPr>
        </p:nvSpPr>
        <p:spPr>
          <a:xfrm>
            <a:off x="3124200" y="6248400"/>
            <a:ext cx="2895600" cy="457200"/>
          </a:xfrm>
        </p:spPr>
        <p:txBody>
          <a:bodyPr/>
          <a:lstStyle>
            <a:lvl1pPr>
              <a:defRPr/>
            </a:lvl1pPr>
          </a:lstStyle>
          <a:p>
            <a:r>
              <a:rPr lang="en-US"/>
              <a:t>Cryomodule Design    Tom Peterson</a:t>
            </a:r>
          </a:p>
        </p:txBody>
      </p:sp>
      <p:sp>
        <p:nvSpPr>
          <p:cNvPr id="102405" name="Rectangle 5"/>
          <p:cNvSpPr>
            <a:spLocks noGrp="1" noChangeArrowheads="1"/>
          </p:cNvSpPr>
          <p:nvPr>
            <p:ph type="sldNum" sz="quarter" idx="4"/>
          </p:nvPr>
        </p:nvSpPr>
        <p:spPr>
          <a:xfrm>
            <a:off x="6553200" y="6248400"/>
            <a:ext cx="1905000" cy="457200"/>
          </a:xfrm>
        </p:spPr>
        <p:txBody>
          <a:bodyPr/>
          <a:lstStyle>
            <a:lvl1pPr>
              <a:defRPr/>
            </a:lvl1pPr>
          </a:lstStyle>
          <a:p>
            <a:fld id="{2B9133E4-7AEE-6E44-BF79-02EE3735699D}" type="slidenum">
              <a:rPr lang="en-US">
                <a:solidFill>
                  <a:srgbClr val="000000"/>
                </a:solidFill>
              </a:rPr>
              <a:pPr/>
              <a:t>‹#›</a:t>
            </a:fld>
            <a:endParaRPr lang="en-US">
              <a:solidFill>
                <a:srgbClr val="000000"/>
              </a:solidFill>
            </a:endParaRPr>
          </a:p>
        </p:txBody>
      </p:sp>
      <p:pic>
        <p:nvPicPr>
          <p:cNvPr id="102407" name="Picture 7" descr="ilccolo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150813"/>
            <a:ext cx="1219200" cy="796925"/>
          </a:xfrm>
          <a:prstGeom prst="rect">
            <a:avLst/>
          </a:prstGeom>
          <a:noFill/>
          <a:extLst>
            <a:ext uri="{909E8E84-426E-40DD-AFC4-6F175D3DCCD1}">
              <a14:hiddenFill xmlns:a14="http://schemas.microsoft.com/office/drawing/2010/main">
                <a:solidFill>
                  <a:srgbClr val="FFFFFF"/>
                </a:solidFill>
              </a14:hiddenFill>
            </a:ext>
          </a:extLst>
        </p:spPr>
      </p:pic>
      <p:pic>
        <p:nvPicPr>
          <p:cNvPr id="102408" name="Picture 8" descr="1024_greendot_divid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47800" y="836613"/>
            <a:ext cx="7543800" cy="147637"/>
          </a:xfrm>
          <a:prstGeom prst="rect">
            <a:avLst/>
          </a:prstGeom>
          <a:noFill/>
          <a:extLst>
            <a:ext uri="{909E8E84-426E-40DD-AFC4-6F175D3DCCD1}">
              <a14:hiddenFill xmlns:a14="http://schemas.microsoft.com/office/drawing/2010/main">
                <a:solidFill>
                  <a:srgbClr val="FFFFFF"/>
                </a:solidFill>
              </a14:hiddenFill>
            </a:ext>
          </a:extLst>
        </p:spPr>
      </p:pic>
      <p:sp>
        <p:nvSpPr>
          <p:cNvPr id="102409" name="Text Box 9"/>
          <p:cNvSpPr txBox="1">
            <a:spLocks noChangeArrowheads="1"/>
          </p:cNvSpPr>
          <p:nvPr userDrawn="1"/>
        </p:nvSpPr>
        <p:spPr bwMode="auto">
          <a:xfrm>
            <a:off x="1295400" y="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ctr">
              <a:spcBef>
                <a:spcPct val="50000"/>
              </a:spcBef>
            </a:pPr>
            <a:endParaRPr lang="en-GB">
              <a:solidFill>
                <a:srgbClr val="000000"/>
              </a:solidFill>
              <a:latin typeface="Arial" charset="0"/>
              <a:cs typeface="Arial Unicode MS" charset="0"/>
            </a:endParaRPr>
          </a:p>
        </p:txBody>
      </p:sp>
      <p:sp>
        <p:nvSpPr>
          <p:cNvPr id="102410" name="Text Box 10"/>
          <p:cNvSpPr txBox="1">
            <a:spLocks noChangeArrowheads="1"/>
          </p:cNvSpPr>
          <p:nvPr userDrawn="1"/>
        </p:nvSpPr>
        <p:spPr bwMode="auto">
          <a:xfrm>
            <a:off x="1828800" y="0"/>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ctr">
              <a:spcBef>
                <a:spcPct val="50000"/>
              </a:spcBef>
            </a:pPr>
            <a:endParaRPr lang="en-GB">
              <a:solidFill>
                <a:srgbClr val="000000"/>
              </a:solidFill>
              <a:latin typeface="Arial" charset="0"/>
              <a:cs typeface="Arial Unicode MS" charset="0"/>
            </a:endParaRPr>
          </a:p>
        </p:txBody>
      </p:sp>
      <p:sp>
        <p:nvSpPr>
          <p:cNvPr id="102411" name="Rectangle 11"/>
          <p:cNvSpPr>
            <a:spLocks noGrp="1" noChangeArrowheads="1"/>
          </p:cNvSpPr>
          <p:nvPr>
            <p:ph type="ctrTitle"/>
          </p:nvPr>
        </p:nvSpPr>
        <p:spPr>
          <a:xfrm>
            <a:off x="762000" y="2286000"/>
            <a:ext cx="7772400" cy="1143000"/>
          </a:xfrm>
        </p:spPr>
        <p:txBody>
          <a:bodyPr/>
          <a:lstStyle>
            <a:lvl1pPr>
              <a:defRPr sz="4800"/>
            </a:lvl1pPr>
          </a:lstStyle>
          <a:p>
            <a:pPr lvl="0"/>
            <a:r>
              <a:rPr lang="en-US" noProof="0"/>
              <a:t>Click to edit Master title style</a:t>
            </a:r>
          </a:p>
        </p:txBody>
      </p:sp>
      <p:pic>
        <p:nvPicPr>
          <p:cNvPr id="102412" name="Picture 12" descr="1024_greendot_divid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96000"/>
            <a:ext cx="9144000" cy="179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solidFill>
                  <a:srgbClr val="000000"/>
                </a:solidFill>
              </a:rPr>
              <a:t>January, 2017    USPAS</a:t>
            </a:r>
          </a:p>
        </p:txBody>
      </p:sp>
      <p:sp>
        <p:nvSpPr>
          <p:cNvPr id="5" name="Footer Placeholder 4"/>
          <p:cNvSpPr>
            <a:spLocks noGrp="1"/>
          </p:cNvSpPr>
          <p:nvPr>
            <p:ph type="ftr" sz="quarter" idx="11"/>
          </p:nvPr>
        </p:nvSpPr>
        <p:spPr/>
        <p:txBody>
          <a:bodyPr/>
          <a:lstStyle>
            <a:lvl1pPr>
              <a:defRPr/>
            </a:lvl1pPr>
          </a:lstStyle>
          <a:p>
            <a:r>
              <a:rPr lang="en-US"/>
              <a:t>Cryomodule Design    Tom Peterson</a:t>
            </a:r>
          </a:p>
        </p:txBody>
      </p:sp>
      <p:sp>
        <p:nvSpPr>
          <p:cNvPr id="6" name="Slide Number Placeholder 5"/>
          <p:cNvSpPr>
            <a:spLocks noGrp="1"/>
          </p:cNvSpPr>
          <p:nvPr>
            <p:ph type="sldNum" sz="quarter" idx="12"/>
          </p:nvPr>
        </p:nvSpPr>
        <p:spPr/>
        <p:txBody>
          <a:bodyPr/>
          <a:lstStyle>
            <a:lvl1pPr>
              <a:defRPr/>
            </a:lvl1pPr>
          </a:lstStyle>
          <a:p>
            <a:fld id="{55748B46-BDB4-9C4B-8872-C191E9722C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72118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solidFill>
                  <a:srgbClr val="000000"/>
                </a:solidFill>
              </a:rPr>
              <a:t>January, 2017    USPAS</a:t>
            </a:r>
          </a:p>
        </p:txBody>
      </p:sp>
      <p:sp>
        <p:nvSpPr>
          <p:cNvPr id="5" name="Footer Placeholder 4"/>
          <p:cNvSpPr>
            <a:spLocks noGrp="1"/>
          </p:cNvSpPr>
          <p:nvPr>
            <p:ph type="ftr" sz="quarter" idx="11"/>
          </p:nvPr>
        </p:nvSpPr>
        <p:spPr/>
        <p:txBody>
          <a:bodyPr/>
          <a:lstStyle>
            <a:lvl1pPr>
              <a:defRPr/>
            </a:lvl1pPr>
          </a:lstStyle>
          <a:p>
            <a:r>
              <a:rPr lang="en-US"/>
              <a:t>Cryomodule Design    Tom Peterson</a:t>
            </a:r>
          </a:p>
        </p:txBody>
      </p:sp>
      <p:sp>
        <p:nvSpPr>
          <p:cNvPr id="6" name="Slide Number Placeholder 5"/>
          <p:cNvSpPr>
            <a:spLocks noGrp="1"/>
          </p:cNvSpPr>
          <p:nvPr>
            <p:ph type="sldNum" sz="quarter" idx="12"/>
          </p:nvPr>
        </p:nvSpPr>
        <p:spPr/>
        <p:txBody>
          <a:bodyPr/>
          <a:lstStyle>
            <a:lvl1pPr>
              <a:defRPr/>
            </a:lvl1pPr>
          </a:lstStyle>
          <a:p>
            <a:fld id="{9748A912-F091-F346-99E5-FA2E5C16AF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66928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192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solidFill>
                  <a:srgbClr val="000000"/>
                </a:solidFill>
              </a:rPr>
              <a:t>January, 2017    USPAS</a:t>
            </a:r>
          </a:p>
        </p:txBody>
      </p:sp>
      <p:sp>
        <p:nvSpPr>
          <p:cNvPr id="6" name="Footer Placeholder 5"/>
          <p:cNvSpPr>
            <a:spLocks noGrp="1"/>
          </p:cNvSpPr>
          <p:nvPr>
            <p:ph type="ftr" sz="quarter" idx="11"/>
          </p:nvPr>
        </p:nvSpPr>
        <p:spPr/>
        <p:txBody>
          <a:bodyPr/>
          <a:lstStyle>
            <a:lvl1pPr>
              <a:defRPr/>
            </a:lvl1pPr>
          </a:lstStyle>
          <a:p>
            <a:r>
              <a:rPr lang="en-US"/>
              <a:t>Cryomodule Design    Tom Peterson</a:t>
            </a:r>
          </a:p>
        </p:txBody>
      </p:sp>
      <p:sp>
        <p:nvSpPr>
          <p:cNvPr id="7" name="Slide Number Placeholder 6"/>
          <p:cNvSpPr>
            <a:spLocks noGrp="1"/>
          </p:cNvSpPr>
          <p:nvPr>
            <p:ph type="sldNum" sz="quarter" idx="12"/>
          </p:nvPr>
        </p:nvSpPr>
        <p:spPr/>
        <p:txBody>
          <a:bodyPr/>
          <a:lstStyle>
            <a:lvl1pPr>
              <a:defRPr/>
            </a:lvl1pPr>
          </a:lstStyle>
          <a:p>
            <a:fld id="{095C25E5-495F-9B41-9CF5-0EB76568442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36113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solidFill>
                  <a:srgbClr val="000000"/>
                </a:solidFill>
              </a:rPr>
              <a:t>January, 2017    USPAS</a:t>
            </a:r>
          </a:p>
        </p:txBody>
      </p:sp>
      <p:sp>
        <p:nvSpPr>
          <p:cNvPr id="8" name="Footer Placeholder 7"/>
          <p:cNvSpPr>
            <a:spLocks noGrp="1"/>
          </p:cNvSpPr>
          <p:nvPr>
            <p:ph type="ftr" sz="quarter" idx="11"/>
          </p:nvPr>
        </p:nvSpPr>
        <p:spPr/>
        <p:txBody>
          <a:bodyPr/>
          <a:lstStyle>
            <a:lvl1pPr>
              <a:defRPr/>
            </a:lvl1pPr>
          </a:lstStyle>
          <a:p>
            <a:r>
              <a:rPr lang="en-US"/>
              <a:t>Cryomodule Design    Tom Peterson</a:t>
            </a:r>
          </a:p>
        </p:txBody>
      </p:sp>
      <p:sp>
        <p:nvSpPr>
          <p:cNvPr id="9" name="Slide Number Placeholder 8"/>
          <p:cNvSpPr>
            <a:spLocks noGrp="1"/>
          </p:cNvSpPr>
          <p:nvPr>
            <p:ph type="sldNum" sz="quarter" idx="12"/>
          </p:nvPr>
        </p:nvSpPr>
        <p:spPr/>
        <p:txBody>
          <a:bodyPr/>
          <a:lstStyle>
            <a:lvl1pPr>
              <a:defRPr/>
            </a:lvl1pPr>
          </a:lstStyle>
          <a:p>
            <a:fld id="{02E1B959-88C4-7D4E-988C-606C229DFF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1898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solidFill>
                  <a:srgbClr val="000000"/>
                </a:solidFill>
              </a:rPr>
              <a:t>January, 2017    USPAS</a:t>
            </a:r>
          </a:p>
        </p:txBody>
      </p:sp>
      <p:sp>
        <p:nvSpPr>
          <p:cNvPr id="4" name="Footer Placeholder 3"/>
          <p:cNvSpPr>
            <a:spLocks noGrp="1"/>
          </p:cNvSpPr>
          <p:nvPr>
            <p:ph type="ftr" sz="quarter" idx="11"/>
          </p:nvPr>
        </p:nvSpPr>
        <p:spPr/>
        <p:txBody>
          <a:bodyPr/>
          <a:lstStyle>
            <a:lvl1pPr>
              <a:defRPr/>
            </a:lvl1pPr>
          </a:lstStyle>
          <a:p>
            <a:r>
              <a:rPr lang="en-US"/>
              <a:t>Cryomodule Design    Tom Peterson</a:t>
            </a:r>
          </a:p>
        </p:txBody>
      </p:sp>
      <p:sp>
        <p:nvSpPr>
          <p:cNvPr id="5" name="Slide Number Placeholder 4"/>
          <p:cNvSpPr>
            <a:spLocks noGrp="1"/>
          </p:cNvSpPr>
          <p:nvPr>
            <p:ph type="sldNum" sz="quarter" idx="12"/>
          </p:nvPr>
        </p:nvSpPr>
        <p:spPr/>
        <p:txBody>
          <a:bodyPr/>
          <a:lstStyle>
            <a:lvl1pPr>
              <a:defRPr/>
            </a:lvl1pPr>
          </a:lstStyle>
          <a:p>
            <a:fld id="{8B533A27-F1C9-8941-9C54-CF4D7BDB5FA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99275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January, 2017    USPAS</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Cryomodule Design    Tom Peterson</a:t>
            </a:r>
          </a:p>
        </p:txBody>
      </p:sp>
      <p:sp>
        <p:nvSpPr>
          <p:cNvPr id="6" name="Rectangle 6"/>
          <p:cNvSpPr>
            <a:spLocks noGrp="1" noChangeArrowheads="1"/>
          </p:cNvSpPr>
          <p:nvPr>
            <p:ph type="sldNum" sz="quarter" idx="12"/>
          </p:nvPr>
        </p:nvSpPr>
        <p:spPr>
          <a:ln/>
        </p:spPr>
        <p:txBody>
          <a:bodyPr/>
          <a:lstStyle>
            <a:lvl1pPr>
              <a:defRPr/>
            </a:lvl1pPr>
          </a:lstStyle>
          <a:p>
            <a:pPr>
              <a:defRPr/>
            </a:pPr>
            <a:fld id="{12CB5261-72E2-4243-8A2B-42A4B43FD361}" type="slidenum">
              <a:rPr lang="en-US"/>
              <a:pPr>
                <a:defRPr/>
              </a:pPr>
              <a:t>‹#›</a:t>
            </a:fld>
            <a:endParaRPr lang="en-US"/>
          </a:p>
        </p:txBody>
      </p:sp>
    </p:spTree>
    <p:extLst>
      <p:ext uri="{BB962C8B-B14F-4D97-AF65-F5344CB8AC3E}">
        <p14:creationId xmlns:p14="http://schemas.microsoft.com/office/powerpoint/2010/main" val="4277873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solidFill>
                  <a:srgbClr val="000000"/>
                </a:solidFill>
              </a:rPr>
              <a:t>January, 2017    USPAS</a:t>
            </a:r>
          </a:p>
        </p:txBody>
      </p:sp>
      <p:sp>
        <p:nvSpPr>
          <p:cNvPr id="3" name="Footer Placeholder 2"/>
          <p:cNvSpPr>
            <a:spLocks noGrp="1"/>
          </p:cNvSpPr>
          <p:nvPr>
            <p:ph type="ftr" sz="quarter" idx="11"/>
          </p:nvPr>
        </p:nvSpPr>
        <p:spPr/>
        <p:txBody>
          <a:bodyPr/>
          <a:lstStyle>
            <a:lvl1pPr>
              <a:defRPr/>
            </a:lvl1pPr>
          </a:lstStyle>
          <a:p>
            <a:r>
              <a:rPr lang="en-US"/>
              <a:t>Cryomodule Design    Tom Peterson</a:t>
            </a:r>
          </a:p>
        </p:txBody>
      </p:sp>
      <p:sp>
        <p:nvSpPr>
          <p:cNvPr id="4" name="Slide Number Placeholder 3"/>
          <p:cNvSpPr>
            <a:spLocks noGrp="1"/>
          </p:cNvSpPr>
          <p:nvPr>
            <p:ph type="sldNum" sz="quarter" idx="12"/>
          </p:nvPr>
        </p:nvSpPr>
        <p:spPr/>
        <p:txBody>
          <a:bodyPr/>
          <a:lstStyle>
            <a:lvl1pPr>
              <a:defRPr/>
            </a:lvl1pPr>
          </a:lstStyle>
          <a:p>
            <a:fld id="{1D8B317B-B217-7140-8E9D-8AF4E34F29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6754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solidFill>
                  <a:srgbClr val="000000"/>
                </a:solidFill>
              </a:rPr>
              <a:t>January, 2017    USPAS</a:t>
            </a:r>
          </a:p>
        </p:txBody>
      </p:sp>
      <p:sp>
        <p:nvSpPr>
          <p:cNvPr id="6" name="Footer Placeholder 5"/>
          <p:cNvSpPr>
            <a:spLocks noGrp="1"/>
          </p:cNvSpPr>
          <p:nvPr>
            <p:ph type="ftr" sz="quarter" idx="11"/>
          </p:nvPr>
        </p:nvSpPr>
        <p:spPr/>
        <p:txBody>
          <a:bodyPr/>
          <a:lstStyle>
            <a:lvl1pPr>
              <a:defRPr/>
            </a:lvl1pPr>
          </a:lstStyle>
          <a:p>
            <a:r>
              <a:rPr lang="en-US"/>
              <a:t>Cryomodule Design    Tom Peterson</a:t>
            </a:r>
          </a:p>
        </p:txBody>
      </p:sp>
      <p:sp>
        <p:nvSpPr>
          <p:cNvPr id="7" name="Slide Number Placeholder 6"/>
          <p:cNvSpPr>
            <a:spLocks noGrp="1"/>
          </p:cNvSpPr>
          <p:nvPr>
            <p:ph type="sldNum" sz="quarter" idx="12"/>
          </p:nvPr>
        </p:nvSpPr>
        <p:spPr/>
        <p:txBody>
          <a:bodyPr/>
          <a:lstStyle>
            <a:lvl1pPr>
              <a:defRPr/>
            </a:lvl1pPr>
          </a:lstStyle>
          <a:p>
            <a:fld id="{27F897CF-76D5-9240-9AFA-009081A90A1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97889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solidFill>
                  <a:srgbClr val="000000"/>
                </a:solidFill>
              </a:rPr>
              <a:t>January, 2017    USPAS</a:t>
            </a:r>
          </a:p>
        </p:txBody>
      </p:sp>
      <p:sp>
        <p:nvSpPr>
          <p:cNvPr id="6" name="Footer Placeholder 5"/>
          <p:cNvSpPr>
            <a:spLocks noGrp="1"/>
          </p:cNvSpPr>
          <p:nvPr>
            <p:ph type="ftr" sz="quarter" idx="11"/>
          </p:nvPr>
        </p:nvSpPr>
        <p:spPr/>
        <p:txBody>
          <a:bodyPr/>
          <a:lstStyle>
            <a:lvl1pPr>
              <a:defRPr/>
            </a:lvl1pPr>
          </a:lstStyle>
          <a:p>
            <a:r>
              <a:rPr lang="en-US"/>
              <a:t>Cryomodule Design    Tom Peterson</a:t>
            </a:r>
          </a:p>
        </p:txBody>
      </p:sp>
      <p:sp>
        <p:nvSpPr>
          <p:cNvPr id="7" name="Slide Number Placeholder 6"/>
          <p:cNvSpPr>
            <a:spLocks noGrp="1"/>
          </p:cNvSpPr>
          <p:nvPr>
            <p:ph type="sldNum" sz="quarter" idx="12"/>
          </p:nvPr>
        </p:nvSpPr>
        <p:spPr/>
        <p:txBody>
          <a:bodyPr/>
          <a:lstStyle>
            <a:lvl1pPr>
              <a:defRPr/>
            </a:lvl1pPr>
          </a:lstStyle>
          <a:p>
            <a:fld id="{3EB2EA10-C17B-A240-80F1-6C6541634AC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0548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solidFill>
                  <a:srgbClr val="000000"/>
                </a:solidFill>
              </a:rPr>
              <a:t>January, 2017    USPAS</a:t>
            </a:r>
          </a:p>
        </p:txBody>
      </p:sp>
      <p:sp>
        <p:nvSpPr>
          <p:cNvPr id="5" name="Footer Placeholder 4"/>
          <p:cNvSpPr>
            <a:spLocks noGrp="1"/>
          </p:cNvSpPr>
          <p:nvPr>
            <p:ph type="ftr" sz="quarter" idx="11"/>
          </p:nvPr>
        </p:nvSpPr>
        <p:spPr/>
        <p:txBody>
          <a:bodyPr/>
          <a:lstStyle>
            <a:lvl1pPr>
              <a:defRPr/>
            </a:lvl1pPr>
          </a:lstStyle>
          <a:p>
            <a:r>
              <a:rPr lang="en-US"/>
              <a:t>Cryomodule Design    Tom Peterson</a:t>
            </a:r>
          </a:p>
        </p:txBody>
      </p:sp>
      <p:sp>
        <p:nvSpPr>
          <p:cNvPr id="6" name="Slide Number Placeholder 5"/>
          <p:cNvSpPr>
            <a:spLocks noGrp="1"/>
          </p:cNvSpPr>
          <p:nvPr>
            <p:ph type="sldNum" sz="quarter" idx="12"/>
          </p:nvPr>
        </p:nvSpPr>
        <p:spPr/>
        <p:txBody>
          <a:bodyPr/>
          <a:lstStyle>
            <a:lvl1pPr>
              <a:defRPr/>
            </a:lvl1pPr>
          </a:lstStyle>
          <a:p>
            <a:fld id="{0C8B0AB9-A07F-7740-B090-B44508180FF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582140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6769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solidFill>
                  <a:srgbClr val="000000"/>
                </a:solidFill>
              </a:rPr>
              <a:t>January, 2017    USPAS</a:t>
            </a:r>
          </a:p>
        </p:txBody>
      </p:sp>
      <p:sp>
        <p:nvSpPr>
          <p:cNvPr id="5" name="Footer Placeholder 4"/>
          <p:cNvSpPr>
            <a:spLocks noGrp="1"/>
          </p:cNvSpPr>
          <p:nvPr>
            <p:ph type="ftr" sz="quarter" idx="11"/>
          </p:nvPr>
        </p:nvSpPr>
        <p:spPr/>
        <p:txBody>
          <a:bodyPr/>
          <a:lstStyle>
            <a:lvl1pPr>
              <a:defRPr/>
            </a:lvl1pPr>
          </a:lstStyle>
          <a:p>
            <a:r>
              <a:rPr lang="en-US"/>
              <a:t>Cryomodule Design    Tom Peterson</a:t>
            </a:r>
          </a:p>
        </p:txBody>
      </p:sp>
      <p:sp>
        <p:nvSpPr>
          <p:cNvPr id="6" name="Slide Number Placeholder 5"/>
          <p:cNvSpPr>
            <a:spLocks noGrp="1"/>
          </p:cNvSpPr>
          <p:nvPr>
            <p:ph type="sldNum" sz="quarter" idx="12"/>
          </p:nvPr>
        </p:nvSpPr>
        <p:spPr/>
        <p:txBody>
          <a:bodyPr/>
          <a:lstStyle>
            <a:lvl1pPr>
              <a:defRPr/>
            </a:lvl1pPr>
          </a:lstStyle>
          <a:p>
            <a:fld id="{3900F9D8-BC8D-D24D-85E6-FD953F8B309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25925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6934200" cy="914400"/>
          </a:xfrm>
        </p:spPr>
        <p:txBody>
          <a:bodyPr/>
          <a:lstStyle/>
          <a:p>
            <a:r>
              <a:rPr lang="en-US"/>
              <a:t>Click to edit Master title style</a:t>
            </a:r>
          </a:p>
        </p:txBody>
      </p:sp>
      <p:sp>
        <p:nvSpPr>
          <p:cNvPr id="3" name="Text Placeholder 2"/>
          <p:cNvSpPr>
            <a:spLocks noGrp="1"/>
          </p:cNvSpPr>
          <p:nvPr>
            <p:ph type="body" sz="half" idx="1"/>
          </p:nvPr>
        </p:nvSpPr>
        <p:spPr>
          <a:xfrm>
            <a:off x="685800" y="1219200"/>
            <a:ext cx="3810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3810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81000" y="6400800"/>
            <a:ext cx="2438400" cy="457200"/>
          </a:xfrm>
        </p:spPr>
        <p:txBody>
          <a:bodyPr/>
          <a:lstStyle>
            <a:lvl1pPr>
              <a:defRPr/>
            </a:lvl1pPr>
          </a:lstStyle>
          <a:p>
            <a:r>
              <a:rPr lang="en-US">
                <a:solidFill>
                  <a:srgbClr val="000000"/>
                </a:solidFill>
              </a:rPr>
              <a:t>January, 2017    USPAS</a:t>
            </a:r>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r>
              <a:rPr lang="en-US"/>
              <a:t>Cryomodule Design    Tom Peterson</a:t>
            </a:r>
          </a:p>
        </p:txBody>
      </p:sp>
      <p:sp>
        <p:nvSpPr>
          <p:cNvPr id="7" name="Slide Number Placeholder 6"/>
          <p:cNvSpPr>
            <a:spLocks noGrp="1"/>
          </p:cNvSpPr>
          <p:nvPr>
            <p:ph type="sldNum" sz="quarter" idx="12"/>
          </p:nvPr>
        </p:nvSpPr>
        <p:spPr>
          <a:xfrm>
            <a:off x="6553200" y="6400800"/>
            <a:ext cx="1905000" cy="457200"/>
          </a:xfrm>
        </p:spPr>
        <p:txBody>
          <a:bodyPr/>
          <a:lstStyle>
            <a:lvl1pPr>
              <a:defRPr/>
            </a:lvl1pPr>
          </a:lstStyle>
          <a:p>
            <a:fld id="{DDEA8B42-8917-9C46-8163-0977622242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454876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6934200" cy="914400"/>
          </a:xfrm>
        </p:spPr>
        <p:txBody>
          <a:bodyPr/>
          <a:lstStyle/>
          <a:p>
            <a:r>
              <a:rPr lang="en-US"/>
              <a:t>Click to edit Master title style</a:t>
            </a:r>
          </a:p>
        </p:txBody>
      </p:sp>
      <p:sp>
        <p:nvSpPr>
          <p:cNvPr id="3" name="Table Placeholder 2"/>
          <p:cNvSpPr>
            <a:spLocks noGrp="1"/>
          </p:cNvSpPr>
          <p:nvPr>
            <p:ph type="tbl" idx="1"/>
          </p:nvPr>
        </p:nvSpPr>
        <p:spPr>
          <a:xfrm>
            <a:off x="685800" y="1219200"/>
            <a:ext cx="7772400" cy="4953000"/>
          </a:xfrm>
        </p:spPr>
        <p:txBody>
          <a:bodyPr/>
          <a:lstStyle/>
          <a:p>
            <a:endParaRPr lang="en-US"/>
          </a:p>
        </p:txBody>
      </p:sp>
      <p:sp>
        <p:nvSpPr>
          <p:cNvPr id="4" name="Date Placeholder 3"/>
          <p:cNvSpPr>
            <a:spLocks noGrp="1"/>
          </p:cNvSpPr>
          <p:nvPr>
            <p:ph type="dt" sz="half" idx="10"/>
          </p:nvPr>
        </p:nvSpPr>
        <p:spPr>
          <a:xfrm>
            <a:off x="381000" y="6400800"/>
            <a:ext cx="2438400" cy="457200"/>
          </a:xfrm>
        </p:spPr>
        <p:txBody>
          <a:bodyPr/>
          <a:lstStyle>
            <a:lvl1pPr>
              <a:defRPr/>
            </a:lvl1pPr>
          </a:lstStyle>
          <a:p>
            <a:r>
              <a:rPr lang="en-US">
                <a:solidFill>
                  <a:srgbClr val="000000"/>
                </a:solidFill>
              </a:rPr>
              <a:t>January, 2017    USPAS</a:t>
            </a:r>
          </a:p>
        </p:txBody>
      </p:sp>
      <p:sp>
        <p:nvSpPr>
          <p:cNvPr id="5" name="Footer Placeholder 4"/>
          <p:cNvSpPr>
            <a:spLocks noGrp="1"/>
          </p:cNvSpPr>
          <p:nvPr>
            <p:ph type="ftr" sz="quarter" idx="11"/>
          </p:nvPr>
        </p:nvSpPr>
        <p:spPr>
          <a:xfrm>
            <a:off x="3124200" y="6400800"/>
            <a:ext cx="2895600" cy="457200"/>
          </a:xfrm>
        </p:spPr>
        <p:txBody>
          <a:bodyPr/>
          <a:lstStyle>
            <a:lvl1pPr>
              <a:defRPr/>
            </a:lvl1pPr>
          </a:lstStyle>
          <a:p>
            <a:r>
              <a:rPr lang="en-US"/>
              <a:t>Cryomodule Design    Tom Peterson</a:t>
            </a:r>
          </a:p>
        </p:txBody>
      </p:sp>
      <p:sp>
        <p:nvSpPr>
          <p:cNvPr id="6" name="Slide Number Placeholder 5"/>
          <p:cNvSpPr>
            <a:spLocks noGrp="1"/>
          </p:cNvSpPr>
          <p:nvPr>
            <p:ph type="sldNum" sz="quarter" idx="12"/>
          </p:nvPr>
        </p:nvSpPr>
        <p:spPr>
          <a:xfrm>
            <a:off x="6553200" y="6400800"/>
            <a:ext cx="1905000" cy="457200"/>
          </a:xfrm>
        </p:spPr>
        <p:txBody>
          <a:bodyPr/>
          <a:lstStyle>
            <a:lvl1pPr>
              <a:defRPr/>
            </a:lvl1pPr>
          </a:lstStyle>
          <a:p>
            <a:fld id="{84972482-8BA6-9D44-873C-91DE3E5075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13892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6934200" cy="914400"/>
          </a:xfrm>
        </p:spPr>
        <p:txBody>
          <a:bodyPr/>
          <a:lstStyle/>
          <a:p>
            <a:r>
              <a:rPr lang="en-US"/>
              <a:t>Click to edit Master title style</a:t>
            </a:r>
          </a:p>
        </p:txBody>
      </p:sp>
      <p:sp>
        <p:nvSpPr>
          <p:cNvPr id="3" name="Content Placeholder 2"/>
          <p:cNvSpPr>
            <a:spLocks noGrp="1"/>
          </p:cNvSpPr>
          <p:nvPr>
            <p:ph sz="half" idx="1"/>
          </p:nvPr>
        </p:nvSpPr>
        <p:spPr>
          <a:xfrm>
            <a:off x="685800" y="1219200"/>
            <a:ext cx="77724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771900"/>
            <a:ext cx="77724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81000" y="6400800"/>
            <a:ext cx="2438400" cy="457200"/>
          </a:xfrm>
        </p:spPr>
        <p:txBody>
          <a:bodyPr/>
          <a:lstStyle>
            <a:lvl1pPr>
              <a:defRPr/>
            </a:lvl1pPr>
          </a:lstStyle>
          <a:p>
            <a:r>
              <a:rPr lang="en-US">
                <a:solidFill>
                  <a:srgbClr val="000000"/>
                </a:solidFill>
              </a:rPr>
              <a:t>January, 2017    USPAS</a:t>
            </a:r>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r>
              <a:rPr lang="en-US"/>
              <a:t>Cryomodule Design    Tom Peterson</a:t>
            </a:r>
          </a:p>
        </p:txBody>
      </p:sp>
      <p:sp>
        <p:nvSpPr>
          <p:cNvPr id="7" name="Slide Number Placeholder 6"/>
          <p:cNvSpPr>
            <a:spLocks noGrp="1"/>
          </p:cNvSpPr>
          <p:nvPr>
            <p:ph type="sldNum" sz="quarter" idx="12"/>
          </p:nvPr>
        </p:nvSpPr>
        <p:spPr>
          <a:xfrm>
            <a:off x="6553200" y="6400800"/>
            <a:ext cx="1905000" cy="457200"/>
          </a:xfrm>
        </p:spPr>
        <p:txBody>
          <a:bodyPr/>
          <a:lstStyle>
            <a:lvl1pPr>
              <a:defRPr/>
            </a:lvl1pPr>
          </a:lstStyle>
          <a:p>
            <a:fld id="{33FFF960-C8F0-3541-93ED-B6C32A98D1C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5384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January, 2017    USPAS</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Cryomodule Design    Tom Peterson</a:t>
            </a:r>
          </a:p>
        </p:txBody>
      </p:sp>
      <p:sp>
        <p:nvSpPr>
          <p:cNvPr id="6" name="Rectangle 6"/>
          <p:cNvSpPr>
            <a:spLocks noGrp="1" noChangeArrowheads="1"/>
          </p:cNvSpPr>
          <p:nvPr>
            <p:ph type="sldNum" sz="quarter" idx="12"/>
          </p:nvPr>
        </p:nvSpPr>
        <p:spPr>
          <a:ln/>
        </p:spPr>
        <p:txBody>
          <a:bodyPr/>
          <a:lstStyle>
            <a:lvl1pPr>
              <a:defRPr/>
            </a:lvl1pPr>
          </a:lstStyle>
          <a:p>
            <a:pPr>
              <a:defRPr/>
            </a:pPr>
            <a:fld id="{5E3AF206-2F18-B048-B5BC-CDD5AB062071}" type="slidenum">
              <a:rPr lang="en-US"/>
              <a:pPr>
                <a:defRPr/>
              </a:pPr>
              <a:t>‹#›</a:t>
            </a:fld>
            <a:endParaRPr lang="en-US"/>
          </a:p>
        </p:txBody>
      </p:sp>
    </p:spTree>
    <p:extLst>
      <p:ext uri="{BB962C8B-B14F-4D97-AF65-F5344CB8AC3E}">
        <p14:creationId xmlns:p14="http://schemas.microsoft.com/office/powerpoint/2010/main" val="119413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January, 2017    USPAS</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Cryomodule Design    Tom Peterson</a:t>
            </a:r>
          </a:p>
        </p:txBody>
      </p:sp>
      <p:sp>
        <p:nvSpPr>
          <p:cNvPr id="7" name="Rectangle 6"/>
          <p:cNvSpPr>
            <a:spLocks noGrp="1" noChangeArrowheads="1"/>
          </p:cNvSpPr>
          <p:nvPr>
            <p:ph type="sldNum" sz="quarter" idx="12"/>
          </p:nvPr>
        </p:nvSpPr>
        <p:spPr>
          <a:ln/>
        </p:spPr>
        <p:txBody>
          <a:bodyPr/>
          <a:lstStyle>
            <a:lvl1pPr>
              <a:defRPr/>
            </a:lvl1pPr>
          </a:lstStyle>
          <a:p>
            <a:pPr>
              <a:defRPr/>
            </a:pPr>
            <a:fld id="{F7C43F51-16B4-274C-9B1B-687FF2761AFF}" type="slidenum">
              <a:rPr lang="en-US"/>
              <a:pPr>
                <a:defRPr/>
              </a:pPr>
              <a:t>‹#›</a:t>
            </a:fld>
            <a:endParaRPr lang="en-US"/>
          </a:p>
        </p:txBody>
      </p:sp>
    </p:spTree>
    <p:extLst>
      <p:ext uri="{BB962C8B-B14F-4D97-AF65-F5344CB8AC3E}">
        <p14:creationId xmlns:p14="http://schemas.microsoft.com/office/powerpoint/2010/main" val="3436649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January, 2017    USPAS</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Cryomodule Design    Tom Peterson</a:t>
            </a:r>
          </a:p>
        </p:txBody>
      </p:sp>
      <p:sp>
        <p:nvSpPr>
          <p:cNvPr id="9" name="Rectangle 6"/>
          <p:cNvSpPr>
            <a:spLocks noGrp="1" noChangeArrowheads="1"/>
          </p:cNvSpPr>
          <p:nvPr>
            <p:ph type="sldNum" sz="quarter" idx="12"/>
          </p:nvPr>
        </p:nvSpPr>
        <p:spPr>
          <a:ln/>
        </p:spPr>
        <p:txBody>
          <a:bodyPr/>
          <a:lstStyle>
            <a:lvl1pPr>
              <a:defRPr/>
            </a:lvl1pPr>
          </a:lstStyle>
          <a:p>
            <a:pPr>
              <a:defRPr/>
            </a:pPr>
            <a:fld id="{90D02A5C-14D1-F846-A993-ABD867EEC900}" type="slidenum">
              <a:rPr lang="en-US"/>
              <a:pPr>
                <a:defRPr/>
              </a:pPr>
              <a:t>‹#›</a:t>
            </a:fld>
            <a:endParaRPr lang="en-US"/>
          </a:p>
        </p:txBody>
      </p:sp>
    </p:spTree>
    <p:extLst>
      <p:ext uri="{BB962C8B-B14F-4D97-AF65-F5344CB8AC3E}">
        <p14:creationId xmlns:p14="http://schemas.microsoft.com/office/powerpoint/2010/main" val="1916195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January, 2017    USPAS</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Cryomodule Design    Tom Peterson</a:t>
            </a:r>
          </a:p>
        </p:txBody>
      </p:sp>
      <p:sp>
        <p:nvSpPr>
          <p:cNvPr id="5" name="Rectangle 6"/>
          <p:cNvSpPr>
            <a:spLocks noGrp="1" noChangeArrowheads="1"/>
          </p:cNvSpPr>
          <p:nvPr>
            <p:ph type="sldNum" sz="quarter" idx="12"/>
          </p:nvPr>
        </p:nvSpPr>
        <p:spPr>
          <a:ln/>
        </p:spPr>
        <p:txBody>
          <a:bodyPr/>
          <a:lstStyle>
            <a:lvl1pPr>
              <a:defRPr/>
            </a:lvl1pPr>
          </a:lstStyle>
          <a:p>
            <a:pPr>
              <a:defRPr/>
            </a:pPr>
            <a:fld id="{83880CEE-88A2-B145-8882-7170AF222E1B}" type="slidenum">
              <a:rPr lang="en-US"/>
              <a:pPr>
                <a:defRPr/>
              </a:pPr>
              <a:t>‹#›</a:t>
            </a:fld>
            <a:endParaRPr lang="en-US"/>
          </a:p>
        </p:txBody>
      </p:sp>
    </p:spTree>
    <p:extLst>
      <p:ext uri="{BB962C8B-B14F-4D97-AF65-F5344CB8AC3E}">
        <p14:creationId xmlns:p14="http://schemas.microsoft.com/office/powerpoint/2010/main" val="2928152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January, 2017    USPAS</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Cryomodule Design    Tom Peterson</a:t>
            </a:r>
          </a:p>
        </p:txBody>
      </p:sp>
      <p:sp>
        <p:nvSpPr>
          <p:cNvPr id="4" name="Rectangle 6"/>
          <p:cNvSpPr>
            <a:spLocks noGrp="1" noChangeArrowheads="1"/>
          </p:cNvSpPr>
          <p:nvPr>
            <p:ph type="sldNum" sz="quarter" idx="12"/>
          </p:nvPr>
        </p:nvSpPr>
        <p:spPr>
          <a:ln/>
        </p:spPr>
        <p:txBody>
          <a:bodyPr/>
          <a:lstStyle>
            <a:lvl1pPr>
              <a:defRPr/>
            </a:lvl1pPr>
          </a:lstStyle>
          <a:p>
            <a:pPr>
              <a:defRPr/>
            </a:pPr>
            <a:fld id="{54620B0B-4AAA-1C42-BF2A-648F32289B1D}" type="slidenum">
              <a:rPr lang="en-US"/>
              <a:pPr>
                <a:defRPr/>
              </a:pPr>
              <a:t>‹#›</a:t>
            </a:fld>
            <a:endParaRPr lang="en-US"/>
          </a:p>
        </p:txBody>
      </p:sp>
    </p:spTree>
    <p:extLst>
      <p:ext uri="{BB962C8B-B14F-4D97-AF65-F5344CB8AC3E}">
        <p14:creationId xmlns:p14="http://schemas.microsoft.com/office/powerpoint/2010/main" val="1071599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January, 2017    USPAS</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Cryomodule Design    Tom Peterson</a:t>
            </a:r>
          </a:p>
        </p:txBody>
      </p:sp>
      <p:sp>
        <p:nvSpPr>
          <p:cNvPr id="7" name="Rectangle 6"/>
          <p:cNvSpPr>
            <a:spLocks noGrp="1" noChangeArrowheads="1"/>
          </p:cNvSpPr>
          <p:nvPr>
            <p:ph type="sldNum" sz="quarter" idx="12"/>
          </p:nvPr>
        </p:nvSpPr>
        <p:spPr>
          <a:ln/>
        </p:spPr>
        <p:txBody>
          <a:bodyPr/>
          <a:lstStyle>
            <a:lvl1pPr>
              <a:defRPr/>
            </a:lvl1pPr>
          </a:lstStyle>
          <a:p>
            <a:pPr>
              <a:defRPr/>
            </a:pPr>
            <a:fld id="{AF02C337-E21B-3B48-8DB0-A7837E4F121C}" type="slidenum">
              <a:rPr lang="en-US"/>
              <a:pPr>
                <a:defRPr/>
              </a:pPr>
              <a:t>‹#›</a:t>
            </a:fld>
            <a:endParaRPr lang="en-US"/>
          </a:p>
        </p:txBody>
      </p:sp>
    </p:spTree>
    <p:extLst>
      <p:ext uri="{BB962C8B-B14F-4D97-AF65-F5344CB8AC3E}">
        <p14:creationId xmlns:p14="http://schemas.microsoft.com/office/powerpoint/2010/main" val="494048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January, 2017    USPAS</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Cryomodule Design    Tom Peterson</a:t>
            </a:r>
          </a:p>
        </p:txBody>
      </p:sp>
      <p:sp>
        <p:nvSpPr>
          <p:cNvPr id="7" name="Rectangle 6"/>
          <p:cNvSpPr>
            <a:spLocks noGrp="1" noChangeArrowheads="1"/>
          </p:cNvSpPr>
          <p:nvPr>
            <p:ph type="sldNum" sz="quarter" idx="12"/>
          </p:nvPr>
        </p:nvSpPr>
        <p:spPr>
          <a:ln/>
        </p:spPr>
        <p:txBody>
          <a:bodyPr/>
          <a:lstStyle>
            <a:lvl1pPr>
              <a:defRPr/>
            </a:lvl1pPr>
          </a:lstStyle>
          <a:p>
            <a:pPr>
              <a:defRPr/>
            </a:pPr>
            <a:fld id="{F1CC35D9-29EA-714E-8D1D-1FED5F9F258F}" type="slidenum">
              <a:rPr lang="en-US"/>
              <a:pPr>
                <a:defRPr/>
              </a:pPr>
              <a:t>‹#›</a:t>
            </a:fld>
            <a:endParaRPr lang="en-US"/>
          </a:p>
        </p:txBody>
      </p:sp>
    </p:spTree>
    <p:extLst>
      <p:ext uri="{BB962C8B-B14F-4D97-AF65-F5344CB8AC3E}">
        <p14:creationId xmlns:p14="http://schemas.microsoft.com/office/powerpoint/2010/main" val="1510606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5.jpeg"/><Relationship Id="rId2" Type="http://schemas.openxmlformats.org/officeDocument/2006/relationships/slideLayout" Target="../slideLayouts/slideLayout15.xml"/><Relationship Id="rId16"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bwMode="auto">
          <a:xfrm>
            <a:off x="685800" y="6096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083" name="Rectangle 3"/>
          <p:cNvSpPr>
            <a:spLocks noGrp="1" noChangeArrowheads="1"/>
          </p:cNvSpPr>
          <p:nvPr>
            <p:ph type="body" idx="1"/>
          </p:nvPr>
        </p:nvSpPr>
        <p:spPr bwMode="auto">
          <a:xfrm>
            <a:off x="685800" y="1752600"/>
            <a:ext cx="7772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084" name="Rectangle 4"/>
          <p:cNvSpPr>
            <a:spLocks noGrp="1" noChangeArrowheads="1"/>
          </p:cNvSpPr>
          <p:nvPr>
            <p:ph type="dt" sz="half" idx="2"/>
          </p:nvPr>
        </p:nvSpPr>
        <p:spPr bwMode="auto">
          <a:xfrm>
            <a:off x="685800" y="62484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smtClean="0">
                <a:latin typeface="+mn-lt"/>
                <a:cs typeface="+mn-cs"/>
              </a:defRPr>
            </a:lvl1pPr>
          </a:lstStyle>
          <a:p>
            <a:pPr>
              <a:defRPr/>
            </a:pPr>
            <a:r>
              <a:rPr lang="en-US"/>
              <a:t>January, 2017    USPAS</a:t>
            </a:r>
          </a:p>
        </p:txBody>
      </p:sp>
      <p:sp>
        <p:nvSpPr>
          <p:cNvPr id="174085" name="Rectangle 5"/>
          <p:cNvSpPr>
            <a:spLocks noGrp="1" noChangeArrowheads="1"/>
          </p:cNvSpPr>
          <p:nvPr>
            <p:ph type="ftr" sz="quarter" idx="3"/>
          </p:nvPr>
        </p:nvSpPr>
        <p:spPr bwMode="auto">
          <a:xfrm>
            <a:off x="3695700" y="62484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r>
              <a:rPr lang="en-US"/>
              <a:t>Cryomodule Design    Tom Peterson</a:t>
            </a:r>
          </a:p>
        </p:txBody>
      </p:sp>
      <p:sp>
        <p:nvSpPr>
          <p:cNvPr id="17408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79274734-3CBF-3C4C-9F23-23BB0FB78F2A}" type="slidenum">
              <a:rPr lang="en-US"/>
              <a:pPr>
                <a:defRPr/>
              </a:pPr>
              <a:t>‹#›</a:t>
            </a:fld>
            <a:endParaRPr lang="en-US"/>
          </a:p>
        </p:txBody>
      </p:sp>
      <p:pic>
        <p:nvPicPr>
          <p:cNvPr id="8" name="Picture 7"/>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639477" y="104775"/>
            <a:ext cx="1405381" cy="254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 name="Picture 8"/>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152401" y="104777"/>
            <a:ext cx="1752599" cy="509192"/>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79" r:id="rId13"/>
  </p:sldLayoutIdLst>
  <p:hf hdr="0"/>
  <p:txStyles>
    <p:titleStyle>
      <a:lvl1pPr algn="ctr" rtl="0" eaLnBrk="0" fontAlgn="base" hangingPunct="0">
        <a:spcBef>
          <a:spcPct val="0"/>
        </a:spcBef>
        <a:spcAft>
          <a:spcPct val="0"/>
        </a:spcAft>
        <a:defRPr sz="4400">
          <a:solidFill>
            <a:schemeClr val="accent2"/>
          </a:solidFill>
          <a:latin typeface="+mj-lt"/>
          <a:ea typeface="+mj-ea"/>
          <a:cs typeface="ＭＳ Ｐゴシック" charset="0"/>
        </a:defRPr>
      </a:lvl1pPr>
      <a:lvl2pPr algn="ctr" rtl="0" eaLnBrk="0" fontAlgn="base" hangingPunct="0">
        <a:spcBef>
          <a:spcPct val="0"/>
        </a:spcBef>
        <a:spcAft>
          <a:spcPct val="0"/>
        </a:spcAft>
        <a:defRPr sz="4400">
          <a:solidFill>
            <a:schemeClr val="accent2"/>
          </a:solidFill>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chemeClr val="accent2"/>
          </a:solidFill>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chemeClr val="accent2"/>
          </a:solidFill>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chemeClr val="accent2"/>
          </a:solidFill>
          <a:latin typeface="Times" charset="0"/>
          <a:ea typeface="ＭＳ Ｐゴシック" charset="0"/>
          <a:cs typeface="ＭＳ Ｐゴシック" charset="0"/>
        </a:defRPr>
      </a:lvl5pPr>
      <a:lvl6pPr marL="457200" algn="ctr" rtl="0" fontAlgn="base">
        <a:spcBef>
          <a:spcPct val="0"/>
        </a:spcBef>
        <a:spcAft>
          <a:spcPct val="0"/>
        </a:spcAft>
        <a:defRPr sz="4400">
          <a:solidFill>
            <a:schemeClr val="accent2"/>
          </a:solidFill>
          <a:latin typeface="Times" charset="0"/>
          <a:ea typeface="ＭＳ Ｐゴシック" charset="0"/>
        </a:defRPr>
      </a:lvl6pPr>
      <a:lvl7pPr marL="914400" algn="ctr" rtl="0" fontAlgn="base">
        <a:spcBef>
          <a:spcPct val="0"/>
        </a:spcBef>
        <a:spcAft>
          <a:spcPct val="0"/>
        </a:spcAft>
        <a:defRPr sz="4400">
          <a:solidFill>
            <a:schemeClr val="accent2"/>
          </a:solidFill>
          <a:latin typeface="Times" charset="0"/>
          <a:ea typeface="ＭＳ Ｐゴシック" charset="0"/>
        </a:defRPr>
      </a:lvl7pPr>
      <a:lvl8pPr marL="1371600" algn="ctr" rtl="0" fontAlgn="base">
        <a:spcBef>
          <a:spcPct val="0"/>
        </a:spcBef>
        <a:spcAft>
          <a:spcPct val="0"/>
        </a:spcAft>
        <a:defRPr sz="4400">
          <a:solidFill>
            <a:schemeClr val="accent2"/>
          </a:solidFill>
          <a:latin typeface="Times" charset="0"/>
          <a:ea typeface="ＭＳ Ｐゴシック" charset="0"/>
        </a:defRPr>
      </a:lvl8pPr>
      <a:lvl9pPr marL="1828800" algn="ctr" rtl="0" fontAlgn="base">
        <a:spcBef>
          <a:spcPct val="0"/>
        </a:spcBef>
        <a:spcAft>
          <a:spcPct val="0"/>
        </a:spcAft>
        <a:defRPr sz="4400">
          <a:solidFill>
            <a:schemeClr val="accent2"/>
          </a:solidFill>
          <a:latin typeface="Times" charset="0"/>
          <a:ea typeface="ＭＳ Ｐゴシック" charset="0"/>
        </a:defRPr>
      </a:lvl9pPr>
    </p:titleStyle>
    <p:bodyStyle>
      <a:lvl1pPr marL="342900" indent="-342900" algn="l" rtl="0" eaLnBrk="0" fontAlgn="base" hangingPunct="0">
        <a:spcBef>
          <a:spcPct val="20000"/>
        </a:spcBef>
        <a:spcAft>
          <a:spcPct val="0"/>
        </a:spcAft>
        <a:buChar char="•"/>
        <a:defRPr sz="3200">
          <a:solidFill>
            <a:srgbClr val="800080"/>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rgbClr val="0000FF"/>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685800" y="1219200"/>
            <a:ext cx="77724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81000" y="6400800"/>
            <a:ext cx="2438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fontAlgn="base">
              <a:defRPr sz="1200"/>
            </a:lvl1pPr>
          </a:lstStyle>
          <a:p>
            <a:r>
              <a:rPr lang="en-US">
                <a:solidFill>
                  <a:srgbClr val="000000"/>
                </a:solidFill>
                <a:latin typeface="Arial" charset="0"/>
                <a:cs typeface="Arial Unicode MS" charset="0"/>
              </a:rPr>
              <a:t>January, 2017    USPAS</a:t>
            </a:r>
          </a:p>
        </p:txBody>
      </p:sp>
      <p:sp>
        <p:nvSpPr>
          <p:cNvPr id="1029" name="Rectangle 5"/>
          <p:cNvSpPr>
            <a:spLocks noGrp="1" noChangeArrowheads="1"/>
          </p:cNvSpPr>
          <p:nvPr>
            <p:ph type="ftr" sz="quarter" idx="3"/>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fontAlgn="base">
              <a:defRPr sz="1600" b="1">
                <a:solidFill>
                  <a:srgbClr val="23346C"/>
                </a:solidFill>
              </a:defRPr>
            </a:lvl1pPr>
          </a:lstStyle>
          <a:p>
            <a:r>
              <a:rPr lang="en-US">
                <a:latin typeface="Arial" charset="0"/>
                <a:cs typeface="Arial Unicode MS" charset="0"/>
              </a:rPr>
              <a:t>Cryomodule Design    Tom Peterson</a:t>
            </a:r>
          </a:p>
        </p:txBody>
      </p:sp>
      <p:sp>
        <p:nvSpPr>
          <p:cNvPr id="1030" name="Rectangle 6"/>
          <p:cNvSpPr>
            <a:spLocks noGrp="1" noChangeArrowheads="1"/>
          </p:cNvSpPr>
          <p:nvPr>
            <p:ph type="sldNum" sz="quarter" idx="4"/>
          </p:nvPr>
        </p:nvSpPr>
        <p:spPr bwMode="auto">
          <a:xfrm>
            <a:off x="6553200" y="6400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fontAlgn="base">
              <a:defRPr sz="1400"/>
            </a:lvl1pPr>
          </a:lstStyle>
          <a:p>
            <a:fld id="{E765E0BB-89C0-7C44-9244-D670D814C7D7}" type="slidenum">
              <a:rPr lang="en-US" smtClean="0">
                <a:solidFill>
                  <a:srgbClr val="000000"/>
                </a:solidFill>
                <a:latin typeface="Arial" charset="0"/>
                <a:cs typeface="Arial Unicode MS" charset="0"/>
              </a:rPr>
              <a:pPr/>
              <a:t>‹#›</a:t>
            </a:fld>
            <a:endParaRPr lang="en-US">
              <a:solidFill>
                <a:srgbClr val="000000"/>
              </a:solidFill>
              <a:latin typeface="Arial" charset="0"/>
              <a:cs typeface="Arial Unicode MS" charset="0"/>
            </a:endParaRPr>
          </a:p>
        </p:txBody>
      </p:sp>
      <p:pic>
        <p:nvPicPr>
          <p:cNvPr id="1039" name="Picture 15" descr="ilccolo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9538" y="131763"/>
            <a:ext cx="1219200" cy="79692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1024_greendot_divide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600200" y="838200"/>
            <a:ext cx="7467600" cy="146050"/>
          </a:xfrm>
          <a:prstGeom prst="rect">
            <a:avLst/>
          </a:prstGeom>
          <a:noFill/>
          <a:extLst>
            <a:ext uri="{909E8E84-426E-40DD-AFC4-6F175D3DCCD1}">
              <a14:hiddenFill xmlns:a14="http://schemas.microsoft.com/office/drawing/2010/main">
                <a:solidFill>
                  <a:srgbClr val="FFFFFF"/>
                </a:solidFill>
              </a14:hiddenFill>
            </a:ext>
          </a:extLst>
        </p:spPr>
      </p:pic>
      <p:sp>
        <p:nvSpPr>
          <p:cNvPr id="1041" name="Text Box 17"/>
          <p:cNvSpPr txBox="1">
            <a:spLocks noChangeArrowheads="1"/>
          </p:cNvSpPr>
          <p:nvPr userDrawn="1"/>
        </p:nvSpPr>
        <p:spPr bwMode="auto">
          <a:xfrm>
            <a:off x="1295400" y="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ctr">
              <a:spcBef>
                <a:spcPct val="50000"/>
              </a:spcBef>
            </a:pPr>
            <a:endParaRPr lang="en-GB">
              <a:solidFill>
                <a:srgbClr val="000000"/>
              </a:solidFill>
              <a:latin typeface="Arial" charset="0"/>
              <a:cs typeface="Arial Unicode MS" charset="0"/>
            </a:endParaRPr>
          </a:p>
        </p:txBody>
      </p:sp>
      <p:sp>
        <p:nvSpPr>
          <p:cNvPr id="1042" name="Text Box 18"/>
          <p:cNvSpPr txBox="1">
            <a:spLocks noChangeArrowheads="1"/>
          </p:cNvSpPr>
          <p:nvPr userDrawn="1"/>
        </p:nvSpPr>
        <p:spPr bwMode="auto">
          <a:xfrm>
            <a:off x="1828800" y="0"/>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ctr">
              <a:spcBef>
                <a:spcPct val="50000"/>
              </a:spcBef>
            </a:pPr>
            <a:endParaRPr lang="en-GB">
              <a:solidFill>
                <a:srgbClr val="000000"/>
              </a:solidFill>
              <a:latin typeface="Arial" charset="0"/>
              <a:cs typeface="Arial Unicode MS" charset="0"/>
            </a:endParaRPr>
          </a:p>
        </p:txBody>
      </p:sp>
      <p:sp>
        <p:nvSpPr>
          <p:cNvPr id="1044" name="Rectangle 20"/>
          <p:cNvSpPr>
            <a:spLocks noGrp="1" noChangeArrowheads="1"/>
          </p:cNvSpPr>
          <p:nvPr>
            <p:ph type="title"/>
          </p:nvPr>
        </p:nvSpPr>
        <p:spPr bwMode="auto">
          <a:xfrm>
            <a:off x="1447800" y="0"/>
            <a:ext cx="6934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1045" name="Picture 21" descr="1024_greendot_divide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6248400"/>
            <a:ext cx="9144000" cy="1793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hf hdr="0"/>
  <p:txStyles>
    <p:titleStyle>
      <a:lvl1pPr algn="r" rtl="0" fontAlgn="base">
        <a:spcBef>
          <a:spcPct val="0"/>
        </a:spcBef>
        <a:spcAft>
          <a:spcPct val="0"/>
        </a:spcAft>
        <a:defRPr sz="3600">
          <a:solidFill>
            <a:srgbClr val="23346C"/>
          </a:solidFill>
          <a:latin typeface="+mj-lt"/>
          <a:ea typeface="+mj-ea"/>
          <a:cs typeface="+mj-cs"/>
        </a:defRPr>
      </a:lvl1pPr>
      <a:lvl2pPr algn="r" rtl="0" fontAlgn="base">
        <a:spcBef>
          <a:spcPct val="0"/>
        </a:spcBef>
        <a:spcAft>
          <a:spcPct val="0"/>
        </a:spcAft>
        <a:defRPr sz="3600">
          <a:solidFill>
            <a:srgbClr val="23346C"/>
          </a:solidFill>
          <a:latin typeface="Arial" charset="0"/>
          <a:ea typeface="ＭＳ Ｐゴシック" charset="0"/>
          <a:cs typeface="Arial Unicode MS" charset="0"/>
        </a:defRPr>
      </a:lvl2pPr>
      <a:lvl3pPr algn="r" rtl="0" fontAlgn="base">
        <a:spcBef>
          <a:spcPct val="0"/>
        </a:spcBef>
        <a:spcAft>
          <a:spcPct val="0"/>
        </a:spcAft>
        <a:defRPr sz="3600">
          <a:solidFill>
            <a:srgbClr val="23346C"/>
          </a:solidFill>
          <a:latin typeface="Arial" charset="0"/>
          <a:ea typeface="ＭＳ Ｐゴシック" charset="0"/>
          <a:cs typeface="Arial Unicode MS" charset="0"/>
        </a:defRPr>
      </a:lvl3pPr>
      <a:lvl4pPr algn="r" rtl="0" fontAlgn="base">
        <a:spcBef>
          <a:spcPct val="0"/>
        </a:spcBef>
        <a:spcAft>
          <a:spcPct val="0"/>
        </a:spcAft>
        <a:defRPr sz="3600">
          <a:solidFill>
            <a:srgbClr val="23346C"/>
          </a:solidFill>
          <a:latin typeface="Arial" charset="0"/>
          <a:ea typeface="ＭＳ Ｐゴシック" charset="0"/>
          <a:cs typeface="Arial Unicode MS" charset="0"/>
        </a:defRPr>
      </a:lvl4pPr>
      <a:lvl5pPr algn="r" rtl="0" fontAlgn="base">
        <a:spcBef>
          <a:spcPct val="0"/>
        </a:spcBef>
        <a:spcAft>
          <a:spcPct val="0"/>
        </a:spcAft>
        <a:defRPr sz="3600">
          <a:solidFill>
            <a:srgbClr val="23346C"/>
          </a:solidFill>
          <a:latin typeface="Arial" charset="0"/>
          <a:ea typeface="ＭＳ Ｐゴシック" charset="0"/>
          <a:cs typeface="Arial Unicode MS" charset="0"/>
        </a:defRPr>
      </a:lvl5pPr>
      <a:lvl6pPr marL="457200" algn="r" rtl="0" fontAlgn="base">
        <a:spcBef>
          <a:spcPct val="0"/>
        </a:spcBef>
        <a:spcAft>
          <a:spcPct val="0"/>
        </a:spcAft>
        <a:defRPr sz="3600">
          <a:solidFill>
            <a:srgbClr val="23346C"/>
          </a:solidFill>
          <a:latin typeface="Arial" charset="0"/>
          <a:ea typeface="ＭＳ Ｐゴシック" charset="0"/>
          <a:cs typeface="Arial Unicode MS" charset="0"/>
        </a:defRPr>
      </a:lvl6pPr>
      <a:lvl7pPr marL="914400" algn="r" rtl="0" fontAlgn="base">
        <a:spcBef>
          <a:spcPct val="0"/>
        </a:spcBef>
        <a:spcAft>
          <a:spcPct val="0"/>
        </a:spcAft>
        <a:defRPr sz="3600">
          <a:solidFill>
            <a:srgbClr val="23346C"/>
          </a:solidFill>
          <a:latin typeface="Arial" charset="0"/>
          <a:ea typeface="ＭＳ Ｐゴシック" charset="0"/>
          <a:cs typeface="Arial Unicode MS" charset="0"/>
        </a:defRPr>
      </a:lvl7pPr>
      <a:lvl8pPr marL="1371600" algn="r" rtl="0" fontAlgn="base">
        <a:spcBef>
          <a:spcPct val="0"/>
        </a:spcBef>
        <a:spcAft>
          <a:spcPct val="0"/>
        </a:spcAft>
        <a:defRPr sz="3600">
          <a:solidFill>
            <a:srgbClr val="23346C"/>
          </a:solidFill>
          <a:latin typeface="Arial" charset="0"/>
          <a:ea typeface="ＭＳ Ｐゴシック" charset="0"/>
          <a:cs typeface="Arial Unicode MS" charset="0"/>
        </a:defRPr>
      </a:lvl8pPr>
      <a:lvl9pPr marL="1828800" algn="r" rtl="0" fontAlgn="base">
        <a:spcBef>
          <a:spcPct val="0"/>
        </a:spcBef>
        <a:spcAft>
          <a:spcPct val="0"/>
        </a:spcAft>
        <a:defRPr sz="3600">
          <a:solidFill>
            <a:srgbClr val="23346C"/>
          </a:solidFill>
          <a:latin typeface="Arial" charset="0"/>
          <a:ea typeface="ＭＳ Ｐゴシック" charset="0"/>
          <a:cs typeface="Arial Unicode MS" charset="0"/>
        </a:defRPr>
      </a:lvl9pPr>
    </p:titleStyle>
    <p:bodyStyle>
      <a:lvl1pPr marL="342900" indent="-342900" algn="l" rtl="0" fontAlgn="base">
        <a:spcBef>
          <a:spcPct val="20000"/>
        </a:spcBef>
        <a:spcAft>
          <a:spcPct val="0"/>
        </a:spcAft>
        <a:buChar char="•"/>
        <a:defRPr sz="2800">
          <a:solidFill>
            <a:srgbClr val="23346C"/>
          </a:solidFill>
          <a:latin typeface="+mn-lt"/>
          <a:ea typeface="+mn-ea"/>
          <a:cs typeface="+mn-cs"/>
        </a:defRPr>
      </a:lvl1pPr>
      <a:lvl2pPr marL="742950" indent="-285750" algn="l" rtl="0" fontAlgn="base">
        <a:spcBef>
          <a:spcPct val="20000"/>
        </a:spcBef>
        <a:spcAft>
          <a:spcPct val="0"/>
        </a:spcAft>
        <a:buChar char="–"/>
        <a:defRPr sz="2400" b="1">
          <a:solidFill>
            <a:schemeClr val="folHlink"/>
          </a:solidFill>
          <a:latin typeface="+mn-lt"/>
          <a:ea typeface="Arial Unicode MS" charset="0"/>
          <a:cs typeface="+mn-cs"/>
        </a:defRPr>
      </a:lvl2pPr>
      <a:lvl3pPr marL="1143000" indent="-228600" algn="l" rtl="0" fontAlgn="base">
        <a:spcBef>
          <a:spcPct val="20000"/>
        </a:spcBef>
        <a:spcAft>
          <a:spcPct val="0"/>
        </a:spcAft>
        <a:buChar char="•"/>
        <a:defRPr sz="2000">
          <a:solidFill>
            <a:schemeClr val="tx1"/>
          </a:solidFill>
          <a:latin typeface="+mn-lt"/>
          <a:ea typeface="Arial Unicode MS" charset="0"/>
          <a:cs typeface="+mn-cs"/>
        </a:defRPr>
      </a:lvl3pPr>
      <a:lvl4pPr marL="1600200" indent="-228600" algn="l" rtl="0" fontAlgn="base">
        <a:spcBef>
          <a:spcPct val="20000"/>
        </a:spcBef>
        <a:spcAft>
          <a:spcPct val="0"/>
        </a:spcAft>
        <a:buChar char="–"/>
        <a:defRPr sz="2000">
          <a:solidFill>
            <a:schemeClr val="tx1"/>
          </a:solidFill>
          <a:latin typeface="+mn-lt"/>
          <a:ea typeface="Arial Unicode MS" charset="0"/>
          <a:cs typeface="+mn-cs"/>
        </a:defRPr>
      </a:lvl4pPr>
      <a:lvl5pPr marL="2057400" indent="-228600" algn="l" rtl="0" fontAlgn="base">
        <a:spcBef>
          <a:spcPct val="20000"/>
        </a:spcBef>
        <a:spcAft>
          <a:spcPct val="0"/>
        </a:spcAft>
        <a:buChar char="»"/>
        <a:defRPr sz="2000">
          <a:solidFill>
            <a:schemeClr val="tx1"/>
          </a:solidFill>
          <a:latin typeface="+mn-lt"/>
          <a:ea typeface="Arial Unicode MS" charset="0"/>
          <a:cs typeface="+mn-cs"/>
        </a:defRPr>
      </a:lvl5pPr>
      <a:lvl6pPr marL="2514600" indent="-228600" algn="l" rtl="0" fontAlgn="base">
        <a:spcBef>
          <a:spcPct val="20000"/>
        </a:spcBef>
        <a:spcAft>
          <a:spcPct val="0"/>
        </a:spcAft>
        <a:buChar char="»"/>
        <a:defRPr sz="2000">
          <a:solidFill>
            <a:schemeClr val="tx1"/>
          </a:solidFill>
          <a:latin typeface="+mn-lt"/>
          <a:ea typeface="Arial Unicode MS" charset="0"/>
          <a:cs typeface="+mn-cs"/>
        </a:defRPr>
      </a:lvl6pPr>
      <a:lvl7pPr marL="2971800" indent="-228600" algn="l" rtl="0" fontAlgn="base">
        <a:spcBef>
          <a:spcPct val="20000"/>
        </a:spcBef>
        <a:spcAft>
          <a:spcPct val="0"/>
        </a:spcAft>
        <a:buChar char="»"/>
        <a:defRPr sz="2000">
          <a:solidFill>
            <a:schemeClr val="tx1"/>
          </a:solidFill>
          <a:latin typeface="+mn-lt"/>
          <a:ea typeface="Arial Unicode MS" charset="0"/>
          <a:cs typeface="+mn-cs"/>
        </a:defRPr>
      </a:lvl7pPr>
      <a:lvl8pPr marL="3429000" indent="-228600" algn="l" rtl="0" fontAlgn="base">
        <a:spcBef>
          <a:spcPct val="20000"/>
        </a:spcBef>
        <a:spcAft>
          <a:spcPct val="0"/>
        </a:spcAft>
        <a:buChar char="»"/>
        <a:defRPr sz="2000">
          <a:solidFill>
            <a:schemeClr val="tx1"/>
          </a:solidFill>
          <a:latin typeface="+mn-lt"/>
          <a:ea typeface="Arial Unicode MS" charset="0"/>
          <a:cs typeface="+mn-cs"/>
        </a:defRPr>
      </a:lvl8pPr>
      <a:lvl9pPr marL="3886200" indent="-228600" algn="l" rtl="0" fontAlgn="base">
        <a:spcBef>
          <a:spcPct val="20000"/>
        </a:spcBef>
        <a:spcAft>
          <a:spcPct val="0"/>
        </a:spcAft>
        <a:buChar char="»"/>
        <a:defRPr sz="2000">
          <a:solidFill>
            <a:schemeClr val="tx1"/>
          </a:solidFill>
          <a:latin typeface="+mn-lt"/>
          <a:ea typeface="Arial Unicode MS"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9.xml"/><Relationship Id="rId1" Type="http://schemas.openxmlformats.org/officeDocument/2006/relationships/vmlDrawing" Target="../drawings/vmlDrawing2.vml"/><Relationship Id="rId4" Type="http://schemas.openxmlformats.org/officeDocument/2006/relationships/image" Target="../media/image21.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9.xml"/><Relationship Id="rId1" Type="http://schemas.openxmlformats.org/officeDocument/2006/relationships/vmlDrawing" Target="../drawings/vmlDrawing3.vml"/><Relationship Id="rId4" Type="http://schemas.openxmlformats.org/officeDocument/2006/relationships/image" Target="../media/image22.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9.xml"/><Relationship Id="rId1" Type="http://schemas.openxmlformats.org/officeDocument/2006/relationships/vmlDrawing" Target="../drawings/vmlDrawing4.vml"/><Relationship Id="rId4" Type="http://schemas.openxmlformats.org/officeDocument/2006/relationships/image" Target="../media/image23.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9.xml"/><Relationship Id="rId1" Type="http://schemas.openxmlformats.org/officeDocument/2006/relationships/vmlDrawing" Target="../drawings/vmlDrawing5.vml"/><Relationship Id="rId4" Type="http://schemas.openxmlformats.org/officeDocument/2006/relationships/image" Target="../media/image24.emf"/></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9.xml"/><Relationship Id="rId1" Type="http://schemas.openxmlformats.org/officeDocument/2006/relationships/vmlDrawing" Target="../drawings/vmlDrawing6.vml"/><Relationship Id="rId4" Type="http://schemas.openxmlformats.org/officeDocument/2006/relationships/image" Target="../media/image26.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esh-docdb.fnal.gov/cgi-bin/ShowDocument?docid=456"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esh-docdb.fnal.gov/cgi-bin/ShowDocument?docid=1097"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ctrTitle"/>
          </p:nvPr>
        </p:nvSpPr>
        <p:spPr>
          <a:xfrm>
            <a:off x="533400" y="2286000"/>
            <a:ext cx="8153400" cy="1143000"/>
          </a:xfrm>
        </p:spPr>
        <p:txBody>
          <a:bodyPr/>
          <a:lstStyle/>
          <a:p>
            <a:pPr eaLnBrk="1" hangingPunct="1">
              <a:defRPr/>
            </a:pPr>
            <a:r>
              <a:rPr lang="en-US" dirty="0">
                <a:cs typeface="+mj-cs"/>
              </a:rPr>
              <a:t>Cryogenic Considerations for </a:t>
            </a:r>
            <a:r>
              <a:rPr lang="en-US" dirty="0" err="1">
                <a:cs typeface="+mj-cs"/>
              </a:rPr>
              <a:t>Cryomodule</a:t>
            </a:r>
            <a:r>
              <a:rPr lang="en-US" dirty="0">
                <a:cs typeface="+mj-cs"/>
              </a:rPr>
              <a:t> Design  </a:t>
            </a:r>
          </a:p>
        </p:txBody>
      </p:sp>
      <p:sp>
        <p:nvSpPr>
          <p:cNvPr id="394243" name="Rectangle 3"/>
          <p:cNvSpPr>
            <a:spLocks noGrp="1" noChangeArrowheads="1"/>
          </p:cNvSpPr>
          <p:nvPr>
            <p:ph type="subTitle" idx="1"/>
          </p:nvPr>
        </p:nvSpPr>
        <p:spPr>
          <a:xfrm>
            <a:off x="1371600" y="4191000"/>
            <a:ext cx="6400800" cy="1447800"/>
          </a:xfrm>
        </p:spPr>
        <p:txBody>
          <a:bodyPr/>
          <a:lstStyle/>
          <a:p>
            <a:pPr eaLnBrk="1" hangingPunct="1">
              <a:defRPr/>
            </a:pPr>
            <a:r>
              <a:rPr lang="en-US" dirty="0">
                <a:cs typeface="+mn-cs"/>
              </a:rPr>
              <a:t>Tom Peterson, SLAC </a:t>
            </a:r>
          </a:p>
          <a:p>
            <a:pPr eaLnBrk="1" hangingPunct="1">
              <a:defRPr/>
            </a:pPr>
            <a:r>
              <a:rPr lang="en-US" dirty="0">
                <a:cs typeface="+mn-cs"/>
              </a:rPr>
              <a:t>USPAS </a:t>
            </a:r>
          </a:p>
          <a:p>
            <a:pPr eaLnBrk="1" hangingPunct="1">
              <a:defRPr/>
            </a:pPr>
            <a:r>
              <a:rPr lang="en-US" dirty="0">
                <a:cs typeface="+mn-cs"/>
              </a:rPr>
              <a:t>January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a:t>January, 2017    USPAS</a:t>
            </a:r>
          </a:p>
        </p:txBody>
      </p:sp>
      <p:sp>
        <p:nvSpPr>
          <p:cNvPr id="5" name="Footer Placeholder 3"/>
          <p:cNvSpPr>
            <a:spLocks noGrp="1"/>
          </p:cNvSpPr>
          <p:nvPr>
            <p:ph type="ftr" sz="quarter" idx="11"/>
          </p:nvPr>
        </p:nvSpPr>
        <p:spPr/>
        <p:txBody>
          <a:bodyPr/>
          <a:lstStyle/>
          <a:p>
            <a:pPr>
              <a:defRPr/>
            </a:pPr>
            <a:r>
              <a:rPr lang="en-US"/>
              <a:t>Cryomodule Design    Tom Peterson</a:t>
            </a:r>
          </a:p>
        </p:txBody>
      </p:sp>
      <p:sp>
        <p:nvSpPr>
          <p:cNvPr id="6" name="Slide Number Placeholder 4"/>
          <p:cNvSpPr>
            <a:spLocks noGrp="1"/>
          </p:cNvSpPr>
          <p:nvPr>
            <p:ph type="sldNum" sz="quarter" idx="12"/>
          </p:nvPr>
        </p:nvSpPr>
        <p:spPr/>
        <p:txBody>
          <a:bodyPr/>
          <a:lstStyle/>
          <a:p>
            <a:pPr>
              <a:defRPr/>
            </a:pPr>
            <a:fld id="{30DB8CC7-EB5A-F74B-829E-6100CE9D9EDD}" type="slidenum">
              <a:rPr lang="en-US"/>
              <a:pPr>
                <a:defRPr/>
              </a:pPr>
              <a:t>10</a:t>
            </a:fld>
            <a:endParaRPr lang="en-US"/>
          </a:p>
        </p:txBody>
      </p:sp>
      <p:sp>
        <p:nvSpPr>
          <p:cNvPr id="218114" name="Rectangle 2"/>
          <p:cNvSpPr>
            <a:spLocks noGrp="1" noChangeArrowheads="1"/>
          </p:cNvSpPr>
          <p:nvPr>
            <p:ph type="title"/>
          </p:nvPr>
        </p:nvSpPr>
        <p:spPr/>
        <p:txBody>
          <a:bodyPr/>
          <a:lstStyle/>
          <a:p>
            <a:pPr eaLnBrk="1" hangingPunct="1">
              <a:defRPr/>
            </a:pPr>
            <a:r>
              <a:rPr lang="en-US" sz="4000">
                <a:cs typeface="+mj-cs"/>
              </a:rPr>
              <a:t>Helium II heat transport</a:t>
            </a:r>
            <a:endParaRPr lang="en-US">
              <a:cs typeface="+mj-cs"/>
            </a:endParaRPr>
          </a:p>
        </p:txBody>
      </p:sp>
      <p:pic>
        <p:nvPicPr>
          <p:cNvPr id="348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801813"/>
            <a:ext cx="6781800" cy="444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a:t>January, 2017    USPAS</a:t>
            </a:r>
          </a:p>
        </p:txBody>
      </p:sp>
      <p:sp>
        <p:nvSpPr>
          <p:cNvPr id="6" name="Footer Placeholder 3"/>
          <p:cNvSpPr>
            <a:spLocks noGrp="1"/>
          </p:cNvSpPr>
          <p:nvPr>
            <p:ph type="ftr" sz="quarter" idx="11"/>
          </p:nvPr>
        </p:nvSpPr>
        <p:spPr/>
        <p:txBody>
          <a:bodyPr/>
          <a:lstStyle/>
          <a:p>
            <a:pPr>
              <a:defRPr/>
            </a:pPr>
            <a:r>
              <a:rPr lang="en-US"/>
              <a:t>Cryomodule Design    Tom Peterson</a:t>
            </a:r>
          </a:p>
        </p:txBody>
      </p:sp>
      <p:sp>
        <p:nvSpPr>
          <p:cNvPr id="7" name="Slide Number Placeholder 4"/>
          <p:cNvSpPr>
            <a:spLocks noGrp="1"/>
          </p:cNvSpPr>
          <p:nvPr>
            <p:ph type="sldNum" sz="quarter" idx="12"/>
          </p:nvPr>
        </p:nvSpPr>
        <p:spPr/>
        <p:txBody>
          <a:bodyPr/>
          <a:lstStyle/>
          <a:p>
            <a:pPr>
              <a:defRPr/>
            </a:pPr>
            <a:fld id="{DFAF5E39-7546-E649-AEA9-8BFD8E4D58F2}" type="slidenum">
              <a:rPr lang="en-US"/>
              <a:pPr>
                <a:defRPr/>
              </a:pPr>
              <a:t>11</a:t>
            </a:fld>
            <a:endParaRPr lang="en-US"/>
          </a:p>
        </p:txBody>
      </p:sp>
      <p:sp>
        <p:nvSpPr>
          <p:cNvPr id="461826" name="Rectangle 2"/>
          <p:cNvSpPr>
            <a:spLocks noGrp="1" noChangeArrowheads="1"/>
          </p:cNvSpPr>
          <p:nvPr>
            <p:ph type="title"/>
          </p:nvPr>
        </p:nvSpPr>
        <p:spPr/>
        <p:txBody>
          <a:bodyPr/>
          <a:lstStyle/>
          <a:p>
            <a:pPr eaLnBrk="1" hangingPunct="1">
              <a:defRPr/>
            </a:pPr>
            <a:r>
              <a:rPr lang="en-US">
                <a:cs typeface="+mj-cs"/>
              </a:rPr>
              <a:t>He II heat function </a:t>
            </a:r>
          </a:p>
        </p:txBody>
      </p:sp>
      <p:pic>
        <p:nvPicPr>
          <p:cNvPr id="36869" name="Picture 3" descr="SFheatCondFuncVSpg1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0000">
            <a:off x="533400" y="1524000"/>
            <a:ext cx="5638800"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828" name="Text Box 4"/>
          <p:cNvSpPr txBox="1">
            <a:spLocks noChangeArrowheads="1"/>
          </p:cNvSpPr>
          <p:nvPr/>
        </p:nvSpPr>
        <p:spPr bwMode="auto">
          <a:xfrm>
            <a:off x="6019800" y="2514600"/>
            <a:ext cx="207327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1800">
                <a:latin typeface="Times New Roman" charset="0"/>
                <a:cs typeface="+mn-cs"/>
              </a:rPr>
              <a:t>Figure from </a:t>
            </a:r>
          </a:p>
          <a:p>
            <a:pPr eaLnBrk="1" hangingPunct="1">
              <a:defRPr/>
            </a:pPr>
            <a:r>
              <a:rPr lang="en-US" sz="1800">
                <a:latin typeface="Times New Roman" charset="0"/>
                <a:cs typeface="+mn-cs"/>
              </a:rPr>
              <a:t>Steven Van Sciver, </a:t>
            </a:r>
            <a:r>
              <a:rPr lang="en-US" sz="1800" i="1">
                <a:latin typeface="Times New Roman" charset="0"/>
                <a:cs typeface="+mn-cs"/>
              </a:rPr>
              <a:t>Helium Cryogenics</a:t>
            </a:r>
            <a:r>
              <a:rPr lang="en-US" sz="1800">
                <a:latin typeface="Times New Roman" charset="0"/>
                <a:cs typeface="+mn-cs"/>
              </a:rPr>
              <a:t>, Plenum Press, </a:t>
            </a:r>
          </a:p>
          <a:p>
            <a:pPr eaLnBrk="1" hangingPunct="1">
              <a:defRPr/>
            </a:pPr>
            <a:r>
              <a:rPr lang="en-US" sz="1800">
                <a:latin typeface="Times New Roman" charset="0"/>
                <a:cs typeface="+mn-cs"/>
              </a:rPr>
              <a:t>New York, 1986.  </a:t>
            </a:r>
          </a:p>
          <a:p>
            <a:pPr>
              <a:defRPr/>
            </a:pPr>
            <a:endParaRPr lang="en-US" sz="1800">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a:t>January, 2017    USPAS</a:t>
            </a:r>
          </a:p>
        </p:txBody>
      </p:sp>
      <p:sp>
        <p:nvSpPr>
          <p:cNvPr id="5" name="Footer Placeholder 3"/>
          <p:cNvSpPr>
            <a:spLocks noGrp="1"/>
          </p:cNvSpPr>
          <p:nvPr>
            <p:ph type="ftr" sz="quarter" idx="11"/>
          </p:nvPr>
        </p:nvSpPr>
        <p:spPr/>
        <p:txBody>
          <a:bodyPr/>
          <a:lstStyle/>
          <a:p>
            <a:pPr>
              <a:defRPr/>
            </a:pPr>
            <a:r>
              <a:rPr lang="en-US"/>
              <a:t>Cryomodule Design    Tom Peterson</a:t>
            </a:r>
          </a:p>
        </p:txBody>
      </p:sp>
      <p:sp>
        <p:nvSpPr>
          <p:cNvPr id="6" name="Slide Number Placeholder 4"/>
          <p:cNvSpPr>
            <a:spLocks noGrp="1"/>
          </p:cNvSpPr>
          <p:nvPr>
            <p:ph type="sldNum" sz="quarter" idx="12"/>
          </p:nvPr>
        </p:nvSpPr>
        <p:spPr/>
        <p:txBody>
          <a:bodyPr/>
          <a:lstStyle/>
          <a:p>
            <a:pPr>
              <a:defRPr/>
            </a:pPr>
            <a:fld id="{8E246FEF-459A-A74F-ADAD-3740754FBCD7}" type="slidenum">
              <a:rPr lang="en-US"/>
              <a:pPr>
                <a:defRPr/>
              </a:pPr>
              <a:t>12</a:t>
            </a:fld>
            <a:endParaRPr lang="en-US"/>
          </a:p>
        </p:txBody>
      </p:sp>
      <p:sp>
        <p:nvSpPr>
          <p:cNvPr id="463874" name="Rectangle 2"/>
          <p:cNvSpPr>
            <a:spLocks noGrp="1" noChangeArrowheads="1"/>
          </p:cNvSpPr>
          <p:nvPr>
            <p:ph type="title"/>
          </p:nvPr>
        </p:nvSpPr>
        <p:spPr>
          <a:xfrm>
            <a:off x="685800" y="762000"/>
            <a:ext cx="7772400" cy="914400"/>
          </a:xfrm>
        </p:spPr>
        <p:txBody>
          <a:bodyPr/>
          <a:lstStyle/>
          <a:p>
            <a:pPr eaLnBrk="1" hangingPunct="1">
              <a:defRPr/>
            </a:pPr>
            <a:r>
              <a:rPr lang="en-US">
                <a:cs typeface="+mj-cs"/>
              </a:rPr>
              <a:t>Helium II heat transport -- </a:t>
            </a:r>
            <a:br>
              <a:rPr lang="en-US">
                <a:cs typeface="+mj-cs"/>
              </a:rPr>
            </a:br>
            <a:r>
              <a:rPr lang="en-US">
                <a:cs typeface="+mj-cs"/>
              </a:rPr>
              <a:t>near saturation pressure</a:t>
            </a:r>
          </a:p>
        </p:txBody>
      </p:sp>
      <p:pic>
        <p:nvPicPr>
          <p:cNvPr id="38917" name="Picture 5" descr="SFheatEqu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057400"/>
            <a:ext cx="73914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quarter" idx="10"/>
          </p:nvPr>
        </p:nvSpPr>
        <p:spPr/>
        <p:txBody>
          <a:bodyPr/>
          <a:lstStyle/>
          <a:p>
            <a:pPr>
              <a:defRPr/>
            </a:pPr>
            <a:r>
              <a:rPr lang="en-US"/>
              <a:t>January, 2017    USPAS</a:t>
            </a:r>
          </a:p>
        </p:txBody>
      </p:sp>
      <p:sp>
        <p:nvSpPr>
          <p:cNvPr id="5" name="Footer Placeholder 2"/>
          <p:cNvSpPr>
            <a:spLocks noGrp="1"/>
          </p:cNvSpPr>
          <p:nvPr>
            <p:ph type="ftr" sz="quarter" idx="11"/>
          </p:nvPr>
        </p:nvSpPr>
        <p:spPr/>
        <p:txBody>
          <a:bodyPr/>
          <a:lstStyle/>
          <a:p>
            <a:pPr>
              <a:defRPr/>
            </a:pPr>
            <a:r>
              <a:rPr lang="en-US"/>
              <a:t>Cryomodule Design    Tom Peterson</a:t>
            </a:r>
          </a:p>
        </p:txBody>
      </p:sp>
      <p:sp>
        <p:nvSpPr>
          <p:cNvPr id="6" name="Slide Number Placeholder 3"/>
          <p:cNvSpPr>
            <a:spLocks noGrp="1"/>
          </p:cNvSpPr>
          <p:nvPr>
            <p:ph type="sldNum" sz="quarter" idx="12"/>
          </p:nvPr>
        </p:nvSpPr>
        <p:spPr/>
        <p:txBody>
          <a:bodyPr/>
          <a:lstStyle/>
          <a:p>
            <a:pPr>
              <a:defRPr/>
            </a:pPr>
            <a:fld id="{258BB4C8-BF79-5240-9CBE-AAC56D6B1156}" type="slidenum">
              <a:rPr lang="en-US"/>
              <a:pPr>
                <a:defRPr/>
              </a:pPr>
              <a:t>13</a:t>
            </a:fld>
            <a:endParaRPr lang="en-US"/>
          </a:p>
        </p:txBody>
      </p:sp>
      <p:sp>
        <p:nvSpPr>
          <p:cNvPr id="480258" name="Rectangle 2"/>
          <p:cNvSpPr>
            <a:spLocks noGrp="1" noChangeArrowheads="1"/>
          </p:cNvSpPr>
          <p:nvPr>
            <p:ph type="title" idx="4294967295"/>
          </p:nvPr>
        </p:nvSpPr>
        <p:spPr/>
        <p:txBody>
          <a:bodyPr/>
          <a:lstStyle/>
          <a:p>
            <a:pPr eaLnBrk="1" hangingPunct="1">
              <a:defRPr/>
            </a:pPr>
            <a:r>
              <a:rPr lang="en-US">
                <a:solidFill>
                  <a:srgbClr val="003399"/>
                </a:solidFill>
                <a:cs typeface="+mj-cs"/>
              </a:rPr>
              <a:t>2-pipe 2 Kelvin vapor system </a:t>
            </a:r>
            <a:br>
              <a:rPr lang="en-US">
                <a:solidFill>
                  <a:srgbClr val="003399"/>
                </a:solidFill>
                <a:cs typeface="+mj-cs"/>
              </a:rPr>
            </a:br>
            <a:r>
              <a:rPr lang="en-US" sz="1800">
                <a:solidFill>
                  <a:srgbClr val="003399"/>
                </a:solidFill>
                <a:cs typeface="+mj-cs"/>
              </a:rPr>
              <a:t>650 MHz cryomodule a modified TESLA-type</a:t>
            </a:r>
            <a:r>
              <a:rPr lang="en-US">
                <a:solidFill>
                  <a:srgbClr val="003399"/>
                </a:solidFill>
                <a:cs typeface="+mj-cs"/>
              </a:rPr>
              <a:t> </a:t>
            </a:r>
          </a:p>
        </p:txBody>
      </p:sp>
      <p:pic>
        <p:nvPicPr>
          <p:cNvPr id="40965" name="Picture 4" descr="CavityStringPressureD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 y="1828800"/>
            <a:ext cx="9005887"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a:t>January, 2017    USPAS</a:t>
            </a:r>
          </a:p>
        </p:txBody>
      </p:sp>
      <p:sp>
        <p:nvSpPr>
          <p:cNvPr id="5" name="Footer Placeholder 3"/>
          <p:cNvSpPr>
            <a:spLocks noGrp="1"/>
          </p:cNvSpPr>
          <p:nvPr>
            <p:ph type="ftr" sz="quarter" idx="11"/>
          </p:nvPr>
        </p:nvSpPr>
        <p:spPr/>
        <p:txBody>
          <a:bodyPr/>
          <a:lstStyle/>
          <a:p>
            <a:pPr>
              <a:defRPr/>
            </a:pPr>
            <a:r>
              <a:rPr lang="en-US"/>
              <a:t>Cryomodule Design    Tom Peterson</a:t>
            </a:r>
          </a:p>
        </p:txBody>
      </p:sp>
      <p:sp>
        <p:nvSpPr>
          <p:cNvPr id="6" name="Slide Number Placeholder 4"/>
          <p:cNvSpPr>
            <a:spLocks noGrp="1"/>
          </p:cNvSpPr>
          <p:nvPr>
            <p:ph type="sldNum" sz="quarter" idx="12"/>
          </p:nvPr>
        </p:nvSpPr>
        <p:spPr/>
        <p:txBody>
          <a:bodyPr/>
          <a:lstStyle/>
          <a:p>
            <a:pPr>
              <a:defRPr/>
            </a:pPr>
            <a:fld id="{A47CC904-C36B-7F4C-8DC4-FDD1C59D6D0F}" type="slidenum">
              <a:rPr lang="en-US"/>
              <a:pPr>
                <a:defRPr/>
              </a:pPr>
              <a:t>14</a:t>
            </a:fld>
            <a:endParaRPr lang="en-US"/>
          </a:p>
        </p:txBody>
      </p:sp>
      <p:pic>
        <p:nvPicPr>
          <p:cNvPr id="43012" name="Picture 4" descr="CryomoduleCrossSectionJuly2007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119188"/>
            <a:ext cx="5715000" cy="490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4117" name="Rectangle 5"/>
          <p:cNvSpPr>
            <a:spLocks noGrp="1" noChangeArrowheads="1"/>
          </p:cNvSpPr>
          <p:nvPr>
            <p:ph type="title"/>
          </p:nvPr>
        </p:nvSpPr>
        <p:spPr>
          <a:xfrm>
            <a:off x="685800" y="609600"/>
            <a:ext cx="7772400" cy="762000"/>
          </a:xfrm>
        </p:spPr>
        <p:txBody>
          <a:bodyPr/>
          <a:lstStyle/>
          <a:p>
            <a:pPr eaLnBrk="1" hangingPunct="1">
              <a:defRPr/>
            </a:pPr>
            <a:r>
              <a:rPr lang="en-US">
                <a:cs typeface="+mj-cs"/>
              </a:rPr>
              <a:t>TTF cryomodule cross-section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a:t>January, 2017    USPAS</a:t>
            </a:r>
          </a:p>
        </p:txBody>
      </p:sp>
      <p:sp>
        <p:nvSpPr>
          <p:cNvPr id="6" name="Footer Placeholder 3"/>
          <p:cNvSpPr>
            <a:spLocks noGrp="1"/>
          </p:cNvSpPr>
          <p:nvPr>
            <p:ph type="ftr" sz="quarter" idx="11"/>
          </p:nvPr>
        </p:nvSpPr>
        <p:spPr/>
        <p:txBody>
          <a:bodyPr/>
          <a:lstStyle/>
          <a:p>
            <a:pPr>
              <a:defRPr/>
            </a:pPr>
            <a:r>
              <a:rPr lang="en-US"/>
              <a:t>Cryomodule Design    Tom Peterson</a:t>
            </a:r>
          </a:p>
        </p:txBody>
      </p:sp>
      <p:sp>
        <p:nvSpPr>
          <p:cNvPr id="7" name="Slide Number Placeholder 4"/>
          <p:cNvSpPr>
            <a:spLocks noGrp="1"/>
          </p:cNvSpPr>
          <p:nvPr>
            <p:ph type="sldNum" sz="quarter" idx="12"/>
          </p:nvPr>
        </p:nvSpPr>
        <p:spPr/>
        <p:txBody>
          <a:bodyPr/>
          <a:lstStyle/>
          <a:p>
            <a:pPr>
              <a:defRPr/>
            </a:pPr>
            <a:fld id="{438150C5-8F73-8C47-A3C4-5D102267E0BA}" type="slidenum">
              <a:rPr lang="en-US"/>
              <a:pPr>
                <a:defRPr/>
              </a:pPr>
              <a:t>15</a:t>
            </a:fld>
            <a:endParaRPr lang="en-US"/>
          </a:p>
        </p:txBody>
      </p:sp>
      <p:sp>
        <p:nvSpPr>
          <p:cNvPr id="464898" name="Rectangle 2"/>
          <p:cNvSpPr>
            <a:spLocks noGrp="1" noChangeArrowheads="1"/>
          </p:cNvSpPr>
          <p:nvPr>
            <p:ph type="title"/>
          </p:nvPr>
        </p:nvSpPr>
        <p:spPr>
          <a:xfrm>
            <a:off x="533400" y="609600"/>
            <a:ext cx="8001000" cy="914400"/>
          </a:xfrm>
        </p:spPr>
        <p:txBody>
          <a:bodyPr/>
          <a:lstStyle/>
          <a:p>
            <a:pPr eaLnBrk="1" hangingPunct="1">
              <a:defRPr/>
            </a:pPr>
            <a:r>
              <a:rPr lang="en-US">
                <a:cs typeface="+mj-cs"/>
              </a:rPr>
              <a:t>Heat transport vertically to surface</a:t>
            </a:r>
          </a:p>
        </p:txBody>
      </p:sp>
      <p:sp>
        <p:nvSpPr>
          <p:cNvPr id="464900" name="Text Box 4"/>
          <p:cNvSpPr txBox="1">
            <a:spLocks noChangeArrowheads="1"/>
          </p:cNvSpPr>
          <p:nvPr/>
        </p:nvSpPr>
        <p:spPr bwMode="auto">
          <a:xfrm>
            <a:off x="533400" y="1905000"/>
            <a:ext cx="800100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dirty="0">
                <a:latin typeface="Times New Roman" charset="0"/>
                <a:cs typeface="+mn-cs"/>
              </a:rPr>
              <a:t>	Recall from our normal fluids behavior discussion, the pressure head of liquid helium and </a:t>
            </a:r>
            <a:r>
              <a:rPr lang="en-US" dirty="0" err="1">
                <a:latin typeface="Times New Roman" charset="0"/>
                <a:cs typeface="+mn-cs"/>
              </a:rPr>
              <a:t>Clapeyron</a:t>
            </a:r>
            <a:r>
              <a:rPr lang="en-US" dirty="0">
                <a:latin typeface="Times New Roman" charset="0"/>
                <a:cs typeface="+mn-cs"/>
              </a:rPr>
              <a:t> Equation tell us that helium saturation temperature increases by about </a:t>
            </a:r>
            <a:r>
              <a:rPr lang="en-US" dirty="0">
                <a:latin typeface="Times New Roman" charset="0"/>
              </a:rPr>
              <a:t>1.5 </a:t>
            </a:r>
            <a:r>
              <a:rPr lang="en-US" dirty="0" err="1">
                <a:latin typeface="Times New Roman" charset="0"/>
              </a:rPr>
              <a:t>mK</a:t>
            </a:r>
            <a:r>
              <a:rPr lang="en-US" dirty="0">
                <a:latin typeface="Times New Roman" charset="0"/>
              </a:rPr>
              <a:t>/cm of depth.  </a:t>
            </a:r>
          </a:p>
          <a:p>
            <a:pPr>
              <a:defRPr/>
            </a:pPr>
            <a:r>
              <a:rPr lang="en-US" dirty="0">
                <a:latin typeface="Times New Roman" charset="0"/>
                <a:cs typeface="+mn-cs"/>
              </a:rPr>
              <a:t>	Substituting 0.0015 K/cm into equation (3) on slide 12 results in 1.2 W/cm</a:t>
            </a:r>
            <a:r>
              <a:rPr lang="en-US" baseline="30000" dirty="0">
                <a:latin typeface="Times New Roman" charset="0"/>
                <a:cs typeface="+mn-cs"/>
              </a:rPr>
              <a:t>2</a:t>
            </a:r>
            <a:r>
              <a:rPr lang="en-US" dirty="0">
                <a:latin typeface="Times New Roman" charset="0"/>
                <a:cs typeface="+mn-cs"/>
              </a:rPr>
              <a:t> heat flux vertically to the surface of the helium II.  Note that this heat flux is essentially independent of depth for the depths of 10</a:t>
            </a:r>
            <a:r>
              <a:rPr lang="ja-JP" altLang="en-US" dirty="0">
                <a:latin typeface="Times New Roman" charset="0"/>
                <a:cs typeface="+mn-cs"/>
              </a:rPr>
              <a:t>’</a:t>
            </a:r>
            <a:r>
              <a:rPr lang="en-US" dirty="0">
                <a:latin typeface="Times New Roman" charset="0"/>
                <a:cs typeface="+mn-cs"/>
              </a:rPr>
              <a:t>s of cm typical of  RF helium vessels.  I use </a:t>
            </a:r>
            <a:r>
              <a:rPr lang="en-US" dirty="0">
                <a:solidFill>
                  <a:srgbClr val="FF0000"/>
                </a:solidFill>
                <a:latin typeface="Times New Roman" charset="0"/>
                <a:cs typeface="+mn-cs"/>
              </a:rPr>
              <a:t>1 W/cm</a:t>
            </a:r>
            <a:r>
              <a:rPr lang="en-US" baseline="30000" dirty="0">
                <a:solidFill>
                  <a:srgbClr val="FF0000"/>
                </a:solidFill>
                <a:latin typeface="Times New Roman" charset="0"/>
                <a:cs typeface="+mn-cs"/>
              </a:rPr>
              <a:t>2</a:t>
            </a:r>
            <a:r>
              <a:rPr lang="en-US" dirty="0">
                <a:solidFill>
                  <a:srgbClr val="FF0000"/>
                </a:solidFill>
                <a:latin typeface="Times New Roman" charset="0"/>
                <a:cs typeface="+mn-cs"/>
              </a:rPr>
              <a:t> as a limit</a:t>
            </a:r>
            <a:r>
              <a:rPr lang="en-US" dirty="0">
                <a:latin typeface="Times New Roman" charset="0"/>
                <a:cs typeface="+mn-cs"/>
              </a:rPr>
              <a:t> for sizing a conduit for heat transport to the surface of a saturated helium II bath.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quarter" idx="10"/>
          </p:nvPr>
        </p:nvSpPr>
        <p:spPr/>
        <p:txBody>
          <a:bodyPr/>
          <a:lstStyle/>
          <a:p>
            <a:pPr>
              <a:defRPr/>
            </a:pPr>
            <a:r>
              <a:rPr lang="en-US"/>
              <a:t>January, 2017    USPAS</a:t>
            </a:r>
          </a:p>
        </p:txBody>
      </p:sp>
      <p:sp>
        <p:nvSpPr>
          <p:cNvPr id="5" name="Footer Placeholder 2"/>
          <p:cNvSpPr>
            <a:spLocks noGrp="1"/>
          </p:cNvSpPr>
          <p:nvPr>
            <p:ph type="ftr" sz="quarter" idx="11"/>
          </p:nvPr>
        </p:nvSpPr>
        <p:spPr/>
        <p:txBody>
          <a:bodyPr/>
          <a:lstStyle/>
          <a:p>
            <a:pPr>
              <a:defRPr/>
            </a:pPr>
            <a:r>
              <a:rPr lang="en-US"/>
              <a:t>Cryomodule Design    Tom Peterson</a:t>
            </a:r>
          </a:p>
        </p:txBody>
      </p:sp>
      <p:sp>
        <p:nvSpPr>
          <p:cNvPr id="6" name="Slide Number Placeholder 3"/>
          <p:cNvSpPr>
            <a:spLocks noGrp="1"/>
          </p:cNvSpPr>
          <p:nvPr>
            <p:ph type="sldNum" sz="quarter" idx="12"/>
          </p:nvPr>
        </p:nvSpPr>
        <p:spPr/>
        <p:txBody>
          <a:bodyPr/>
          <a:lstStyle/>
          <a:p>
            <a:pPr>
              <a:defRPr/>
            </a:pPr>
            <a:fld id="{9F252829-64A8-9B4D-AFA8-D3DA7D314B0A}" type="slidenum">
              <a:rPr lang="en-US"/>
              <a:pPr>
                <a:defRPr/>
              </a:pPr>
              <a:t>16</a:t>
            </a:fld>
            <a:endParaRPr lang="en-US"/>
          </a:p>
        </p:txBody>
      </p:sp>
      <p:sp>
        <p:nvSpPr>
          <p:cNvPr id="407556" name="Rectangle 2"/>
          <p:cNvSpPr>
            <a:spLocks noGrp="1"/>
          </p:cNvSpPr>
          <p:nvPr>
            <p:ph type="title" idx="4294967295"/>
          </p:nvPr>
        </p:nvSpPr>
        <p:spPr/>
        <p:txBody>
          <a:bodyPr/>
          <a:lstStyle/>
          <a:p>
            <a:pPr eaLnBrk="1" hangingPunct="1">
              <a:defRPr/>
            </a:pPr>
            <a:r>
              <a:rPr lang="en-US">
                <a:cs typeface="+mj-cs"/>
              </a:rPr>
              <a:t>Helium vessel style </a:t>
            </a:r>
          </a:p>
        </p:txBody>
      </p:sp>
      <p:sp>
        <p:nvSpPr>
          <p:cNvPr id="407557" name="Rectangle 3"/>
          <p:cNvSpPr>
            <a:spLocks noGrp="1"/>
          </p:cNvSpPr>
          <p:nvPr>
            <p:ph type="body" idx="4294967295"/>
          </p:nvPr>
        </p:nvSpPr>
        <p:spPr>
          <a:xfrm>
            <a:off x="685800" y="1524000"/>
            <a:ext cx="7772400" cy="4572000"/>
          </a:xfrm>
        </p:spPr>
        <p:txBody>
          <a:bodyPr/>
          <a:lstStyle/>
          <a:p>
            <a:pPr eaLnBrk="1" hangingPunct="1">
              <a:lnSpc>
                <a:spcPct val="90000"/>
              </a:lnSpc>
              <a:defRPr/>
            </a:pPr>
            <a:r>
              <a:rPr lang="en-US" sz="2400">
                <a:cs typeface="+mn-cs"/>
              </a:rPr>
              <a:t>Helium vessel style (open vs. closed) is independent of support style (hung from 300 mm pipe, space frame, rails)</a:t>
            </a:r>
          </a:p>
          <a:p>
            <a:pPr eaLnBrk="1" hangingPunct="1">
              <a:lnSpc>
                <a:spcPct val="90000"/>
              </a:lnSpc>
              <a:defRPr/>
            </a:pPr>
            <a:r>
              <a:rPr lang="en-US" sz="2400">
                <a:cs typeface="+mn-cs"/>
              </a:rPr>
              <a:t>High heat loads and tight pressure stability ==&gt; </a:t>
            </a:r>
          </a:p>
          <a:p>
            <a:pPr lvl="1" eaLnBrk="1" hangingPunct="1">
              <a:lnSpc>
                <a:spcPct val="90000"/>
              </a:lnSpc>
              <a:defRPr/>
            </a:pPr>
            <a:r>
              <a:rPr lang="en-US" sz="2000"/>
              <a:t>Large liquid-vapor surface area for liquid-vapor equilibrium </a:t>
            </a:r>
          </a:p>
          <a:p>
            <a:pPr lvl="1" eaLnBrk="1" hangingPunct="1">
              <a:lnSpc>
                <a:spcPct val="90000"/>
              </a:lnSpc>
              <a:defRPr/>
            </a:pPr>
            <a:r>
              <a:rPr lang="en-US" sz="2000"/>
              <a:t>Acts as thermal/pressure buffer with heat and pressure changes</a:t>
            </a:r>
          </a:p>
          <a:p>
            <a:pPr eaLnBrk="1" hangingPunct="1">
              <a:lnSpc>
                <a:spcPct val="90000"/>
              </a:lnSpc>
              <a:defRPr/>
            </a:pPr>
            <a:r>
              <a:rPr lang="en-US" sz="2400">
                <a:cs typeface="+mn-cs"/>
              </a:rPr>
              <a:t>Linac is short enough that total helium inventory not an issue ==&gt; </a:t>
            </a:r>
          </a:p>
          <a:p>
            <a:pPr lvl="1" eaLnBrk="1" hangingPunct="1">
              <a:lnSpc>
                <a:spcPct val="90000"/>
              </a:lnSpc>
              <a:defRPr/>
            </a:pPr>
            <a:r>
              <a:rPr lang="en-US" sz="2000"/>
              <a:t>Open helium vessel is feasible </a:t>
            </a:r>
          </a:p>
          <a:p>
            <a:pPr eaLnBrk="1" hangingPunct="1">
              <a:lnSpc>
                <a:spcPct val="90000"/>
              </a:lnSpc>
              <a:defRPr/>
            </a:pPr>
            <a:r>
              <a:rPr lang="en-US" sz="2400">
                <a:cs typeface="+mn-cs"/>
              </a:rPr>
              <a:t>For the stand-alone CW cryomodule, a closed TESLA-type helium vessel may be favored by  </a:t>
            </a:r>
          </a:p>
          <a:p>
            <a:pPr lvl="1" eaLnBrk="1" hangingPunct="1">
              <a:lnSpc>
                <a:spcPct val="90000"/>
              </a:lnSpc>
              <a:defRPr/>
            </a:pPr>
            <a:r>
              <a:rPr lang="en-US" sz="2000"/>
              <a:t>Tuner design </a:t>
            </a:r>
          </a:p>
          <a:p>
            <a:pPr lvl="1" eaLnBrk="1" hangingPunct="1">
              <a:lnSpc>
                <a:spcPct val="90000"/>
              </a:lnSpc>
              <a:defRPr/>
            </a:pPr>
            <a:r>
              <a:rPr lang="en-US" sz="2000"/>
              <a:t>Input coupler design </a:t>
            </a:r>
          </a:p>
          <a:p>
            <a:pPr lvl="1" eaLnBrk="1" hangingPunct="1">
              <a:lnSpc>
                <a:spcPct val="90000"/>
              </a:lnSpc>
              <a:defRPr/>
            </a:pPr>
            <a:r>
              <a:rPr lang="en-US" sz="2000"/>
              <a:t>And allowed by reduced pressure sensitivity</a:t>
            </a:r>
            <a:r>
              <a:rPr lang="en-US" sz="240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a:t>January, 2017    USPAS</a:t>
            </a:r>
          </a:p>
        </p:txBody>
      </p:sp>
      <p:sp>
        <p:nvSpPr>
          <p:cNvPr id="6" name="Footer Placeholder 3"/>
          <p:cNvSpPr>
            <a:spLocks noGrp="1"/>
          </p:cNvSpPr>
          <p:nvPr>
            <p:ph type="ftr" sz="quarter" idx="11"/>
          </p:nvPr>
        </p:nvSpPr>
        <p:spPr/>
        <p:txBody>
          <a:bodyPr/>
          <a:lstStyle/>
          <a:p>
            <a:pPr>
              <a:defRPr/>
            </a:pPr>
            <a:r>
              <a:rPr lang="en-US"/>
              <a:t>Cryomodule Design    Tom Peterson</a:t>
            </a:r>
          </a:p>
        </p:txBody>
      </p:sp>
      <p:sp>
        <p:nvSpPr>
          <p:cNvPr id="7" name="Slide Number Placeholder 4"/>
          <p:cNvSpPr>
            <a:spLocks noGrp="1"/>
          </p:cNvSpPr>
          <p:nvPr>
            <p:ph type="sldNum" sz="quarter" idx="12"/>
          </p:nvPr>
        </p:nvSpPr>
        <p:spPr/>
        <p:txBody>
          <a:bodyPr/>
          <a:lstStyle/>
          <a:p>
            <a:pPr>
              <a:defRPr/>
            </a:pPr>
            <a:fld id="{74F421C9-D942-3749-AC15-0F22AFD08BAB}" type="slidenum">
              <a:rPr lang="en-US"/>
              <a:pPr>
                <a:defRPr/>
              </a:pPr>
              <a:t>17</a:t>
            </a:fld>
            <a:endParaRPr lang="en-US"/>
          </a:p>
        </p:txBody>
      </p:sp>
      <p:sp>
        <p:nvSpPr>
          <p:cNvPr id="425986" name="Rectangle 2"/>
          <p:cNvSpPr>
            <a:spLocks noGrp="1" noChangeArrowheads="1"/>
          </p:cNvSpPr>
          <p:nvPr>
            <p:ph type="title"/>
          </p:nvPr>
        </p:nvSpPr>
        <p:spPr/>
        <p:txBody>
          <a:bodyPr/>
          <a:lstStyle/>
          <a:p>
            <a:pPr eaLnBrk="1" hangingPunct="1">
              <a:defRPr/>
            </a:pPr>
            <a:r>
              <a:rPr lang="en-US">
                <a:cs typeface="+mj-cs"/>
              </a:rPr>
              <a:t>Helium vessel style and pressure stability</a:t>
            </a:r>
          </a:p>
        </p:txBody>
      </p:sp>
      <p:pic>
        <p:nvPicPr>
          <p:cNvPr id="49157" name="Picture 3" descr="HeliumVesselsNo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66888"/>
            <a:ext cx="7010400" cy="440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5988" name="Text Box 4"/>
          <p:cNvSpPr txBox="1">
            <a:spLocks noChangeArrowheads="1"/>
          </p:cNvSpPr>
          <p:nvPr/>
        </p:nvSpPr>
        <p:spPr bwMode="auto">
          <a:xfrm>
            <a:off x="7162800" y="1828800"/>
            <a:ext cx="1787525" cy="400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600">
                <a:latin typeface="Arial" charset="0"/>
              </a:rPr>
              <a:t>Rate of return </a:t>
            </a:r>
          </a:p>
          <a:p>
            <a:pPr eaLnBrk="1" hangingPunct="1">
              <a:defRPr/>
            </a:pPr>
            <a:r>
              <a:rPr lang="en-US" sz="1600">
                <a:latin typeface="Arial" charset="0"/>
              </a:rPr>
              <a:t>to vapor-liquid </a:t>
            </a:r>
          </a:p>
          <a:p>
            <a:pPr eaLnBrk="1" hangingPunct="1">
              <a:defRPr/>
            </a:pPr>
            <a:r>
              <a:rPr lang="en-US" sz="1600">
                <a:latin typeface="Arial" charset="0"/>
              </a:rPr>
              <a:t>equilibrium </a:t>
            </a:r>
          </a:p>
          <a:p>
            <a:pPr eaLnBrk="1" hangingPunct="1">
              <a:defRPr/>
            </a:pPr>
            <a:r>
              <a:rPr lang="en-US" sz="1600">
                <a:latin typeface="Arial" charset="0"/>
              </a:rPr>
              <a:t>following a </a:t>
            </a:r>
          </a:p>
          <a:p>
            <a:pPr eaLnBrk="1" hangingPunct="1">
              <a:defRPr/>
            </a:pPr>
            <a:r>
              <a:rPr lang="en-US" sz="1600">
                <a:latin typeface="Arial" charset="0"/>
              </a:rPr>
              <a:t>pressure change </a:t>
            </a:r>
          </a:p>
          <a:p>
            <a:pPr eaLnBrk="1" hangingPunct="1">
              <a:defRPr/>
            </a:pPr>
            <a:r>
              <a:rPr lang="en-US" sz="1600">
                <a:latin typeface="Arial" charset="0"/>
              </a:rPr>
              <a:t>is limited by </a:t>
            </a:r>
          </a:p>
          <a:p>
            <a:pPr eaLnBrk="1" hangingPunct="1">
              <a:defRPr/>
            </a:pPr>
            <a:r>
              <a:rPr lang="en-US" sz="1600">
                <a:latin typeface="Arial" charset="0"/>
              </a:rPr>
              <a:t>the rate of heat </a:t>
            </a:r>
          </a:p>
          <a:p>
            <a:pPr eaLnBrk="1" hangingPunct="1">
              <a:defRPr/>
            </a:pPr>
            <a:r>
              <a:rPr lang="en-US" sz="1600">
                <a:latin typeface="Arial" charset="0"/>
              </a:rPr>
              <a:t>transport through </a:t>
            </a:r>
          </a:p>
          <a:p>
            <a:pPr eaLnBrk="1" hangingPunct="1">
              <a:defRPr/>
            </a:pPr>
            <a:r>
              <a:rPr lang="en-US" sz="1600">
                <a:latin typeface="Arial" charset="0"/>
              </a:rPr>
              <a:t>the </a:t>
            </a:r>
            <a:r>
              <a:rPr lang="ja-JP" altLang="en-US" sz="1600">
                <a:latin typeface="Arial" charset="0"/>
              </a:rPr>
              <a:t>“</a:t>
            </a:r>
            <a:r>
              <a:rPr lang="en-US" sz="1600">
                <a:latin typeface="Arial" charset="0"/>
              </a:rPr>
              <a:t>chimney</a:t>
            </a:r>
            <a:r>
              <a:rPr lang="ja-JP" altLang="en-US" sz="1600">
                <a:latin typeface="Arial" charset="0"/>
              </a:rPr>
              <a:t>”</a:t>
            </a:r>
            <a:r>
              <a:rPr lang="en-US" sz="1600">
                <a:latin typeface="Arial" charset="0"/>
              </a:rPr>
              <a:t> </a:t>
            </a:r>
          </a:p>
          <a:p>
            <a:pPr eaLnBrk="1" hangingPunct="1">
              <a:defRPr/>
            </a:pPr>
            <a:r>
              <a:rPr lang="en-US" sz="1600">
                <a:latin typeface="Arial" charset="0"/>
              </a:rPr>
              <a:t>for the closed </a:t>
            </a:r>
          </a:p>
          <a:p>
            <a:pPr eaLnBrk="1" hangingPunct="1">
              <a:defRPr/>
            </a:pPr>
            <a:r>
              <a:rPr lang="en-US" sz="1600">
                <a:latin typeface="Arial" charset="0"/>
              </a:rPr>
              <a:t>helium vessel.  </a:t>
            </a:r>
          </a:p>
          <a:p>
            <a:pPr eaLnBrk="1" hangingPunct="1">
              <a:defRPr/>
            </a:pPr>
            <a:r>
              <a:rPr lang="en-US" sz="1600">
                <a:latin typeface="Arial" charset="0"/>
              </a:rPr>
              <a:t>Rate based on </a:t>
            </a:r>
          </a:p>
          <a:p>
            <a:pPr eaLnBrk="1" hangingPunct="1">
              <a:defRPr/>
            </a:pPr>
            <a:r>
              <a:rPr lang="en-US" sz="1600">
                <a:latin typeface="Arial" charset="0"/>
              </a:rPr>
              <a:t>surface areas is </a:t>
            </a:r>
          </a:p>
          <a:p>
            <a:pPr eaLnBrk="1" hangingPunct="1">
              <a:defRPr/>
            </a:pPr>
            <a:r>
              <a:rPr lang="en-US" sz="1600">
                <a:latin typeface="Arial" charset="0"/>
              </a:rPr>
              <a:t>about a factor </a:t>
            </a:r>
          </a:p>
          <a:p>
            <a:pPr eaLnBrk="1" hangingPunct="1">
              <a:defRPr/>
            </a:pPr>
            <a:r>
              <a:rPr lang="en-US" sz="1600">
                <a:latin typeface="Arial" charset="0"/>
              </a:rPr>
              <a:t>60 higher for the </a:t>
            </a:r>
          </a:p>
          <a:p>
            <a:pPr eaLnBrk="1" hangingPunct="1">
              <a:defRPr/>
            </a:pPr>
            <a:r>
              <a:rPr lang="ja-JP" altLang="en-US" sz="1600">
                <a:latin typeface="Arial" charset="0"/>
              </a:rPr>
              <a:t>“</a:t>
            </a:r>
            <a:r>
              <a:rPr lang="en-US" sz="1600">
                <a:latin typeface="Arial" charset="0"/>
              </a:rPr>
              <a:t>open</a:t>
            </a:r>
            <a:r>
              <a:rPr lang="ja-JP" altLang="en-US" sz="1600">
                <a:latin typeface="Arial" charset="0"/>
              </a:rPr>
              <a:t>”</a:t>
            </a:r>
            <a:r>
              <a:rPr lang="en-US" sz="1600">
                <a:latin typeface="Arial" charset="0"/>
              </a:rPr>
              <a:t> vessel. </a:t>
            </a:r>
            <a:endParaRPr lang="en-US">
              <a:latin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quarter" idx="10"/>
          </p:nvPr>
        </p:nvSpPr>
        <p:spPr/>
        <p:txBody>
          <a:bodyPr/>
          <a:lstStyle/>
          <a:p>
            <a:pPr>
              <a:defRPr/>
            </a:pPr>
            <a:r>
              <a:rPr lang="en-US"/>
              <a:t>January, 2017    USPAS</a:t>
            </a:r>
          </a:p>
        </p:txBody>
      </p:sp>
      <p:sp>
        <p:nvSpPr>
          <p:cNvPr id="6" name="Footer Placeholder 2"/>
          <p:cNvSpPr>
            <a:spLocks noGrp="1"/>
          </p:cNvSpPr>
          <p:nvPr>
            <p:ph type="ftr" sz="quarter" idx="11"/>
          </p:nvPr>
        </p:nvSpPr>
        <p:spPr/>
        <p:txBody>
          <a:bodyPr/>
          <a:lstStyle/>
          <a:p>
            <a:pPr>
              <a:defRPr/>
            </a:pPr>
            <a:r>
              <a:rPr lang="en-US"/>
              <a:t>Cryomodule Design    Tom Peterson</a:t>
            </a:r>
          </a:p>
        </p:txBody>
      </p:sp>
      <p:sp>
        <p:nvSpPr>
          <p:cNvPr id="7" name="Slide Number Placeholder 3"/>
          <p:cNvSpPr>
            <a:spLocks noGrp="1"/>
          </p:cNvSpPr>
          <p:nvPr>
            <p:ph type="sldNum" sz="quarter" idx="12"/>
          </p:nvPr>
        </p:nvSpPr>
        <p:spPr/>
        <p:txBody>
          <a:bodyPr/>
          <a:lstStyle/>
          <a:p>
            <a:pPr>
              <a:defRPr/>
            </a:pPr>
            <a:fld id="{F2C1D32E-742F-784B-AE2E-B6114887BF6B}" type="slidenum">
              <a:rPr lang="en-US"/>
              <a:pPr>
                <a:defRPr/>
              </a:pPr>
              <a:t>18</a:t>
            </a:fld>
            <a:endParaRPr lang="en-US"/>
          </a:p>
        </p:txBody>
      </p:sp>
      <p:sp>
        <p:nvSpPr>
          <p:cNvPr id="521218" name="Rectangle 1029"/>
          <p:cNvSpPr>
            <a:spLocks noGrp="1"/>
          </p:cNvSpPr>
          <p:nvPr>
            <p:ph type="title" idx="4294967295"/>
          </p:nvPr>
        </p:nvSpPr>
        <p:spPr>
          <a:xfrm>
            <a:off x="685800" y="609600"/>
            <a:ext cx="7772400" cy="685800"/>
          </a:xfrm>
        </p:spPr>
        <p:txBody>
          <a:bodyPr/>
          <a:lstStyle/>
          <a:p>
            <a:pPr eaLnBrk="1" hangingPunct="1">
              <a:defRPr/>
            </a:pPr>
            <a:r>
              <a:rPr lang="en-US">
                <a:cs typeface="+mj-cs"/>
              </a:rPr>
              <a:t>Cryomodule Pipe Sizing Criteria</a:t>
            </a:r>
          </a:p>
        </p:txBody>
      </p:sp>
      <p:sp>
        <p:nvSpPr>
          <p:cNvPr id="521219" name="Rectangle 1030"/>
          <p:cNvSpPr>
            <a:spLocks noGrp="1"/>
          </p:cNvSpPr>
          <p:nvPr>
            <p:ph type="body" idx="4294967295"/>
          </p:nvPr>
        </p:nvSpPr>
        <p:spPr>
          <a:xfrm>
            <a:off x="685800" y="1447800"/>
            <a:ext cx="7848600" cy="4572000"/>
          </a:xfrm>
        </p:spPr>
        <p:txBody>
          <a:bodyPr/>
          <a:lstStyle/>
          <a:p>
            <a:pPr eaLnBrk="1" hangingPunct="1">
              <a:lnSpc>
                <a:spcPct val="90000"/>
              </a:lnSpc>
              <a:defRPr/>
            </a:pPr>
            <a:r>
              <a:rPr lang="en-US" sz="2400">
                <a:cs typeface="+mn-cs"/>
              </a:rPr>
              <a:t>Heat transport from cavity to 2-phase pipe </a:t>
            </a:r>
          </a:p>
          <a:p>
            <a:pPr lvl="1" eaLnBrk="1" hangingPunct="1">
              <a:lnSpc>
                <a:spcPct val="90000"/>
              </a:lnSpc>
              <a:defRPr/>
            </a:pPr>
            <a:r>
              <a:rPr lang="en-US" sz="2000"/>
              <a:t>1 Watt/</a:t>
            </a:r>
            <a:r>
              <a:rPr lang="en-US" sz="2000">
                <a:latin typeface="Times New Roman" charset="0"/>
              </a:rPr>
              <a:t>cm</a:t>
            </a:r>
            <a:r>
              <a:rPr lang="en-US" sz="2000" baseline="30000">
                <a:latin typeface="Times New Roman" charset="0"/>
              </a:rPr>
              <a:t>2</a:t>
            </a:r>
            <a:r>
              <a:rPr lang="en-US" sz="2000"/>
              <a:t> is a conservative rule for a vertical pipe (less heat flux with horizontal lengths)  </a:t>
            </a:r>
          </a:p>
          <a:p>
            <a:pPr eaLnBrk="1" hangingPunct="1">
              <a:lnSpc>
                <a:spcPct val="90000"/>
              </a:lnSpc>
              <a:defRPr/>
            </a:pPr>
            <a:r>
              <a:rPr lang="en-US" sz="2400">
                <a:cs typeface="+mn-cs"/>
              </a:rPr>
              <a:t>Two phase pipe size </a:t>
            </a:r>
          </a:p>
          <a:p>
            <a:pPr lvl="1" eaLnBrk="1" hangingPunct="1">
              <a:lnSpc>
                <a:spcPct val="90000"/>
              </a:lnSpc>
              <a:defRPr/>
            </a:pPr>
            <a:r>
              <a:rPr lang="en-US" sz="2000"/>
              <a:t>5 meters/sec vapor </a:t>
            </a:r>
            <a:r>
              <a:rPr lang="ja-JP" altLang="en-US" sz="2000">
                <a:latin typeface="Arial"/>
              </a:rPr>
              <a:t>“</a:t>
            </a:r>
            <a:r>
              <a:rPr lang="en-US" sz="2000"/>
              <a:t>speed limit</a:t>
            </a:r>
            <a:r>
              <a:rPr lang="ja-JP" altLang="en-US" sz="2000">
                <a:latin typeface="Arial"/>
              </a:rPr>
              <a:t>”</a:t>
            </a:r>
            <a:r>
              <a:rPr lang="en-US" sz="2000"/>
              <a:t> over liquid </a:t>
            </a:r>
          </a:p>
          <a:p>
            <a:pPr lvl="1" eaLnBrk="1" hangingPunct="1">
              <a:lnSpc>
                <a:spcPct val="90000"/>
              </a:lnSpc>
              <a:defRPr/>
            </a:pPr>
            <a:r>
              <a:rPr lang="en-US" sz="2000"/>
              <a:t>Not smaller than nozzle from helium vessel </a:t>
            </a:r>
          </a:p>
          <a:p>
            <a:pPr eaLnBrk="1" hangingPunct="1">
              <a:lnSpc>
                <a:spcPct val="90000"/>
              </a:lnSpc>
              <a:defRPr/>
            </a:pPr>
            <a:r>
              <a:rPr lang="en-US" sz="2400">
                <a:cs typeface="+mn-cs"/>
              </a:rPr>
              <a:t>Gas return pipe (also serves as the support pipe in TESLA-style CM)</a:t>
            </a:r>
          </a:p>
          <a:p>
            <a:pPr lvl="1" eaLnBrk="1" hangingPunct="1">
              <a:lnSpc>
                <a:spcPct val="90000"/>
              </a:lnSpc>
              <a:defRPr/>
            </a:pPr>
            <a:r>
              <a:rPr lang="en-US" sz="2000"/>
              <a:t>Pressure drop &lt; 10% of total pressure in normal operation</a:t>
            </a:r>
          </a:p>
          <a:p>
            <a:pPr lvl="1" eaLnBrk="1" hangingPunct="1">
              <a:lnSpc>
                <a:spcPct val="90000"/>
              </a:lnSpc>
              <a:defRPr/>
            </a:pPr>
            <a:r>
              <a:rPr lang="en-US" sz="2000"/>
              <a:t>Support structure considerations </a:t>
            </a:r>
          </a:p>
          <a:p>
            <a:pPr eaLnBrk="1" hangingPunct="1">
              <a:lnSpc>
                <a:spcPct val="90000"/>
              </a:lnSpc>
              <a:defRPr/>
            </a:pPr>
            <a:r>
              <a:rPr lang="en-US" sz="2400">
                <a:cs typeface="+mn-cs"/>
              </a:rPr>
              <a:t>Loss of vacuum venting P &lt; cold MAWP at cavity </a:t>
            </a:r>
          </a:p>
          <a:p>
            <a:pPr lvl="1" eaLnBrk="1" hangingPunct="1">
              <a:lnSpc>
                <a:spcPct val="90000"/>
              </a:lnSpc>
              <a:defRPr/>
            </a:pPr>
            <a:r>
              <a:rPr lang="en-US" sz="2000"/>
              <a:t>Path includes nozzle from helium vessel, 2-phase pipe, may include gas return pipe, and any external vent lines</a:t>
            </a:r>
          </a:p>
        </p:txBody>
      </p:sp>
      <p:sp>
        <p:nvSpPr>
          <p:cNvPr id="521220" name="Oval 4"/>
          <p:cNvSpPr>
            <a:spLocks noChangeArrowheads="1"/>
          </p:cNvSpPr>
          <p:nvPr/>
        </p:nvSpPr>
        <p:spPr bwMode="auto">
          <a:xfrm>
            <a:off x="152400" y="4724400"/>
            <a:ext cx="8610600" cy="1447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quarter" idx="10"/>
          </p:nvPr>
        </p:nvSpPr>
        <p:spPr/>
        <p:txBody>
          <a:bodyPr/>
          <a:lstStyle/>
          <a:p>
            <a:pPr>
              <a:defRPr/>
            </a:pPr>
            <a:r>
              <a:rPr lang="en-US"/>
              <a:t>January, 2017    USPAS</a:t>
            </a:r>
          </a:p>
        </p:txBody>
      </p:sp>
      <p:sp>
        <p:nvSpPr>
          <p:cNvPr id="5" name="Footer Placeholder 2"/>
          <p:cNvSpPr>
            <a:spLocks noGrp="1"/>
          </p:cNvSpPr>
          <p:nvPr>
            <p:ph type="ftr" sz="quarter" idx="11"/>
          </p:nvPr>
        </p:nvSpPr>
        <p:spPr/>
        <p:txBody>
          <a:bodyPr/>
          <a:lstStyle/>
          <a:p>
            <a:pPr>
              <a:defRPr/>
            </a:pPr>
            <a:r>
              <a:rPr lang="en-US"/>
              <a:t>Cryomodule Design    Tom Peterson</a:t>
            </a:r>
          </a:p>
        </p:txBody>
      </p:sp>
      <p:sp>
        <p:nvSpPr>
          <p:cNvPr id="6" name="Slide Number Placeholder 3"/>
          <p:cNvSpPr>
            <a:spLocks noGrp="1"/>
          </p:cNvSpPr>
          <p:nvPr>
            <p:ph type="sldNum" sz="quarter" idx="12"/>
          </p:nvPr>
        </p:nvSpPr>
        <p:spPr/>
        <p:txBody>
          <a:bodyPr/>
          <a:lstStyle/>
          <a:p>
            <a:pPr>
              <a:defRPr/>
            </a:pPr>
            <a:fld id="{4902A797-18A5-9D40-A6CE-3DED9A15C785}" type="slidenum">
              <a:rPr lang="en-US"/>
              <a:pPr>
                <a:defRPr/>
              </a:pPr>
              <a:t>19</a:t>
            </a:fld>
            <a:endParaRPr lang="en-US"/>
          </a:p>
        </p:txBody>
      </p:sp>
      <p:sp>
        <p:nvSpPr>
          <p:cNvPr id="424963" name="Rectangle 2"/>
          <p:cNvSpPr>
            <a:spLocks noGrp="1"/>
          </p:cNvSpPr>
          <p:nvPr>
            <p:ph type="title" idx="4294967295"/>
          </p:nvPr>
        </p:nvSpPr>
        <p:spPr>
          <a:xfrm>
            <a:off x="533400" y="609600"/>
            <a:ext cx="8077200" cy="914400"/>
          </a:xfrm>
        </p:spPr>
        <p:txBody>
          <a:bodyPr/>
          <a:lstStyle/>
          <a:p>
            <a:pPr eaLnBrk="1" hangingPunct="1">
              <a:defRPr/>
            </a:pPr>
            <a:r>
              <a:rPr lang="en-US" sz="4000">
                <a:cs typeface="+mj-cs"/>
              </a:rPr>
              <a:t>Cryomodule requirements -- </a:t>
            </a:r>
            <a:br>
              <a:rPr lang="en-US" sz="4000">
                <a:cs typeface="+mj-cs"/>
              </a:rPr>
            </a:br>
            <a:r>
              <a:rPr lang="en-US" sz="4000">
                <a:cs typeface="+mj-cs"/>
              </a:rPr>
              <a:t>typical vessel and piping pressures</a:t>
            </a:r>
            <a:endParaRPr lang="en-US">
              <a:cs typeface="+mj-cs"/>
            </a:endParaRPr>
          </a:p>
        </p:txBody>
      </p:sp>
      <p:pic>
        <p:nvPicPr>
          <p:cNvPr id="53253" name="Picture 4" descr="650MHzCM-MAW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52600"/>
            <a:ext cx="7239000"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January, 2017    USPAS</a:t>
            </a:r>
          </a:p>
        </p:txBody>
      </p:sp>
      <p:sp>
        <p:nvSpPr>
          <p:cNvPr id="5" name="Footer Placeholder 4"/>
          <p:cNvSpPr>
            <a:spLocks noGrp="1"/>
          </p:cNvSpPr>
          <p:nvPr>
            <p:ph type="ftr" sz="quarter" idx="11"/>
          </p:nvPr>
        </p:nvSpPr>
        <p:spPr/>
        <p:txBody>
          <a:bodyPr/>
          <a:lstStyle/>
          <a:p>
            <a:pPr>
              <a:defRPr/>
            </a:pPr>
            <a:r>
              <a:rPr lang="en-US"/>
              <a:t>Cryomodule Design    Tom Peterson</a:t>
            </a:r>
          </a:p>
        </p:txBody>
      </p:sp>
      <p:sp>
        <p:nvSpPr>
          <p:cNvPr id="6" name="Slide Number Placeholder 5"/>
          <p:cNvSpPr>
            <a:spLocks noGrp="1"/>
          </p:cNvSpPr>
          <p:nvPr>
            <p:ph type="sldNum" sz="quarter" idx="12"/>
          </p:nvPr>
        </p:nvSpPr>
        <p:spPr/>
        <p:txBody>
          <a:bodyPr/>
          <a:lstStyle/>
          <a:p>
            <a:pPr>
              <a:defRPr/>
            </a:pPr>
            <a:fld id="{0C0D5C7C-2CF5-6C4F-97D4-74EB4346C47C}" type="slidenum">
              <a:rPr lang="en-US"/>
              <a:pPr>
                <a:defRPr/>
              </a:pPr>
              <a:t>2</a:t>
            </a:fld>
            <a:endParaRPr lang="en-US"/>
          </a:p>
        </p:txBody>
      </p:sp>
      <p:sp>
        <p:nvSpPr>
          <p:cNvPr id="458754" name="Rectangle 2"/>
          <p:cNvSpPr>
            <a:spLocks noGrp="1" noChangeArrowheads="1"/>
          </p:cNvSpPr>
          <p:nvPr>
            <p:ph type="title"/>
          </p:nvPr>
        </p:nvSpPr>
        <p:spPr/>
        <p:txBody>
          <a:bodyPr/>
          <a:lstStyle/>
          <a:p>
            <a:pPr eaLnBrk="1" hangingPunct="1">
              <a:defRPr/>
            </a:pPr>
            <a:r>
              <a:rPr lang="en-US">
                <a:cs typeface="+mj-cs"/>
              </a:rPr>
              <a:t>Outline</a:t>
            </a:r>
          </a:p>
        </p:txBody>
      </p:sp>
      <p:sp>
        <p:nvSpPr>
          <p:cNvPr id="458755" name="Rectangle 3"/>
          <p:cNvSpPr>
            <a:spLocks noGrp="1" noChangeArrowheads="1"/>
          </p:cNvSpPr>
          <p:nvPr>
            <p:ph type="body" idx="1"/>
          </p:nvPr>
        </p:nvSpPr>
        <p:spPr/>
        <p:txBody>
          <a:bodyPr/>
          <a:lstStyle/>
          <a:p>
            <a:pPr eaLnBrk="1" hangingPunct="1">
              <a:defRPr/>
            </a:pPr>
            <a:r>
              <a:rPr lang="en-US" sz="2800" dirty="0">
                <a:cs typeface="+mn-cs"/>
              </a:rPr>
              <a:t>Introductory comments about considerations for </a:t>
            </a:r>
            <a:r>
              <a:rPr lang="en-US" sz="2800" dirty="0" err="1">
                <a:cs typeface="+mn-cs"/>
              </a:rPr>
              <a:t>cryomodule</a:t>
            </a:r>
            <a:r>
              <a:rPr lang="en-US" sz="2800" dirty="0">
                <a:cs typeface="+mn-cs"/>
              </a:rPr>
              <a:t> design and helium flow </a:t>
            </a:r>
          </a:p>
          <a:p>
            <a:pPr eaLnBrk="1" hangingPunct="1">
              <a:defRPr/>
            </a:pPr>
            <a:r>
              <a:rPr lang="en-US" sz="2800" dirty="0">
                <a:cs typeface="+mn-cs"/>
              </a:rPr>
              <a:t>Practical superfluid heat transport considerations </a:t>
            </a:r>
          </a:p>
          <a:p>
            <a:pPr eaLnBrk="1" hangingPunct="1">
              <a:defRPr/>
            </a:pPr>
            <a:r>
              <a:rPr lang="en-US" sz="2800" dirty="0">
                <a:cs typeface="+mn-cs"/>
              </a:rPr>
              <a:t>Overview of typical </a:t>
            </a:r>
            <a:r>
              <a:rPr lang="en-US" sz="2800" dirty="0" err="1">
                <a:cs typeface="+mn-cs"/>
              </a:rPr>
              <a:t>cryomodule</a:t>
            </a:r>
            <a:r>
              <a:rPr lang="en-US" sz="2800" dirty="0">
                <a:cs typeface="+mn-cs"/>
              </a:rPr>
              <a:t> requirements </a:t>
            </a:r>
          </a:p>
          <a:p>
            <a:pPr eaLnBrk="1" hangingPunct="1">
              <a:defRPr/>
            </a:pPr>
            <a:r>
              <a:rPr lang="en-US" sz="2800" dirty="0">
                <a:cs typeface="+mn-cs"/>
              </a:rPr>
              <a:t>Stand-alone versus long cryogenic string </a:t>
            </a:r>
          </a:p>
          <a:p>
            <a:pPr eaLnBrk="1" hangingPunct="1">
              <a:defRPr/>
            </a:pPr>
            <a:r>
              <a:rPr lang="en-US" sz="2800" dirty="0">
                <a:cs typeface="+mn-cs"/>
              </a:rPr>
              <a:t>Survey of </a:t>
            </a:r>
            <a:r>
              <a:rPr lang="en-US" sz="2800" dirty="0" err="1">
                <a:cs typeface="+mn-cs"/>
              </a:rPr>
              <a:t>cryomodule</a:t>
            </a:r>
            <a:r>
              <a:rPr lang="en-US" sz="2800" dirty="0">
                <a:cs typeface="+mn-cs"/>
              </a:rPr>
              <a:t> configurations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a:t>January, 2017    USPAS</a:t>
            </a:r>
          </a:p>
        </p:txBody>
      </p:sp>
      <p:sp>
        <p:nvSpPr>
          <p:cNvPr id="6" name="Footer Placeholder 3"/>
          <p:cNvSpPr>
            <a:spLocks noGrp="1"/>
          </p:cNvSpPr>
          <p:nvPr>
            <p:ph type="ftr" sz="quarter" idx="11"/>
          </p:nvPr>
        </p:nvSpPr>
        <p:spPr/>
        <p:txBody>
          <a:bodyPr/>
          <a:lstStyle/>
          <a:p>
            <a:pPr>
              <a:defRPr/>
            </a:pPr>
            <a:r>
              <a:rPr lang="en-US"/>
              <a:t>Cryomodule Design    Tom Peterson</a:t>
            </a:r>
          </a:p>
        </p:txBody>
      </p:sp>
      <p:sp>
        <p:nvSpPr>
          <p:cNvPr id="7" name="Slide Number Placeholder 4"/>
          <p:cNvSpPr>
            <a:spLocks noGrp="1"/>
          </p:cNvSpPr>
          <p:nvPr>
            <p:ph type="sldNum" sz="quarter" idx="12"/>
          </p:nvPr>
        </p:nvSpPr>
        <p:spPr/>
        <p:txBody>
          <a:bodyPr/>
          <a:lstStyle/>
          <a:p>
            <a:pPr>
              <a:defRPr/>
            </a:pPr>
            <a:fld id="{683240F0-14FD-554F-9EC0-DFF239B83F66}" type="slidenum">
              <a:rPr lang="en-US"/>
              <a:pPr>
                <a:defRPr/>
              </a:pPr>
              <a:t>20</a:t>
            </a:fld>
            <a:endParaRPr lang="en-US"/>
          </a:p>
        </p:txBody>
      </p:sp>
      <p:sp>
        <p:nvSpPr>
          <p:cNvPr id="351234" name="Rectangle 2"/>
          <p:cNvSpPr>
            <a:spLocks noGrp="1" noChangeArrowheads="1"/>
          </p:cNvSpPr>
          <p:nvPr>
            <p:ph type="title"/>
          </p:nvPr>
        </p:nvSpPr>
        <p:spPr>
          <a:xfrm>
            <a:off x="685800" y="381000"/>
            <a:ext cx="7772400" cy="762000"/>
          </a:xfrm>
        </p:spPr>
        <p:txBody>
          <a:bodyPr/>
          <a:lstStyle/>
          <a:p>
            <a:pPr eaLnBrk="1" hangingPunct="1">
              <a:defRPr/>
            </a:pPr>
            <a:r>
              <a:rPr lang="en-US">
                <a:cs typeface="+mj-cs"/>
              </a:rPr>
              <a:t>Pressure-induced pipe instability</a:t>
            </a:r>
          </a:p>
        </p:txBody>
      </p:sp>
      <p:pic>
        <p:nvPicPr>
          <p:cNvPr id="55301" name="Picture 3" descr="St5SSCbellow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43000"/>
            <a:ext cx="412908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4" descr="BellowsSt5Squir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143000"/>
            <a:ext cx="3403600" cy="508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January, 2017    USPAS</a:t>
            </a:r>
          </a:p>
        </p:txBody>
      </p:sp>
      <p:sp>
        <p:nvSpPr>
          <p:cNvPr id="5" name="Footer Placeholder 4"/>
          <p:cNvSpPr>
            <a:spLocks noGrp="1"/>
          </p:cNvSpPr>
          <p:nvPr>
            <p:ph type="ftr" sz="quarter" idx="11"/>
          </p:nvPr>
        </p:nvSpPr>
        <p:spPr/>
        <p:txBody>
          <a:bodyPr/>
          <a:lstStyle/>
          <a:p>
            <a:pPr>
              <a:defRPr/>
            </a:pPr>
            <a:r>
              <a:rPr lang="en-US"/>
              <a:t>Cryomodule Design    Tom Peterson</a:t>
            </a:r>
          </a:p>
        </p:txBody>
      </p:sp>
      <p:sp>
        <p:nvSpPr>
          <p:cNvPr id="6" name="Slide Number Placeholder 5"/>
          <p:cNvSpPr>
            <a:spLocks noGrp="1"/>
          </p:cNvSpPr>
          <p:nvPr>
            <p:ph type="sldNum" sz="quarter" idx="12"/>
          </p:nvPr>
        </p:nvSpPr>
        <p:spPr/>
        <p:txBody>
          <a:bodyPr/>
          <a:lstStyle/>
          <a:p>
            <a:pPr>
              <a:defRPr/>
            </a:pPr>
            <a:fld id="{C0F77271-3DB9-CC40-81E5-DD4FE2257EB6}" type="slidenum">
              <a:rPr lang="en-US"/>
              <a:pPr>
                <a:defRPr/>
              </a:pPr>
              <a:t>21</a:t>
            </a:fld>
            <a:endParaRPr lang="en-US"/>
          </a:p>
        </p:txBody>
      </p:sp>
      <p:sp>
        <p:nvSpPr>
          <p:cNvPr id="354306" name="Rectangle 2"/>
          <p:cNvSpPr>
            <a:spLocks noGrp="1" noChangeArrowheads="1"/>
          </p:cNvSpPr>
          <p:nvPr>
            <p:ph type="title"/>
          </p:nvPr>
        </p:nvSpPr>
        <p:spPr>
          <a:xfrm>
            <a:off x="685800" y="609600"/>
            <a:ext cx="7772400" cy="685800"/>
          </a:xfrm>
        </p:spPr>
        <p:txBody>
          <a:bodyPr/>
          <a:lstStyle/>
          <a:p>
            <a:pPr eaLnBrk="1" hangingPunct="1">
              <a:defRPr/>
            </a:pPr>
            <a:r>
              <a:rPr lang="en-US">
                <a:cs typeface="+mj-cs"/>
              </a:rPr>
              <a:t>Lateral elastic pipe instability</a:t>
            </a:r>
          </a:p>
        </p:txBody>
      </p:sp>
      <p:sp>
        <p:nvSpPr>
          <p:cNvPr id="354307" name="Rectangle 3"/>
          <p:cNvSpPr>
            <a:spLocks noGrp="1" noChangeArrowheads="1"/>
          </p:cNvSpPr>
          <p:nvPr>
            <p:ph type="body" idx="1"/>
          </p:nvPr>
        </p:nvSpPr>
        <p:spPr>
          <a:xfrm>
            <a:off x="685800" y="1524000"/>
            <a:ext cx="7772400" cy="4572000"/>
          </a:xfrm>
        </p:spPr>
        <p:txBody>
          <a:bodyPr/>
          <a:lstStyle/>
          <a:p>
            <a:pPr eaLnBrk="1" hangingPunct="1">
              <a:defRPr/>
            </a:pPr>
            <a:r>
              <a:rPr lang="en-US" sz="2800">
                <a:cs typeface="+mn-cs"/>
              </a:rPr>
              <a:t>Lateral displacement force is proportional to lateral displacement and to pressure</a:t>
            </a:r>
          </a:p>
          <a:p>
            <a:pPr eaLnBrk="1" hangingPunct="1">
              <a:defRPr/>
            </a:pPr>
            <a:r>
              <a:rPr lang="en-US" sz="2800">
                <a:cs typeface="+mn-cs"/>
              </a:rPr>
              <a:t>If the restoring spring constant of the piping system in which the bellows is installed is less than the constant relating lateral displacement force to lateral displacement (a </a:t>
            </a:r>
            <a:r>
              <a:rPr lang="ja-JP" altLang="en-US" sz="2800">
                <a:latin typeface="Arial"/>
                <a:cs typeface="+mn-cs"/>
              </a:rPr>
              <a:t>“</a:t>
            </a:r>
            <a:r>
              <a:rPr lang="en-US" sz="2800">
                <a:cs typeface="+mn-cs"/>
              </a:rPr>
              <a:t>negative spring constant</a:t>
            </a:r>
            <a:r>
              <a:rPr lang="ja-JP" altLang="en-US" sz="2800">
                <a:latin typeface="Arial"/>
                <a:cs typeface="+mn-cs"/>
              </a:rPr>
              <a:t>”</a:t>
            </a:r>
            <a:r>
              <a:rPr lang="en-US" sz="2800">
                <a:cs typeface="+mn-cs"/>
              </a:rPr>
              <a:t>) at a given pressure, the system is transversely, elastically unstable at that pressure. </a:t>
            </a:r>
          </a:p>
          <a:p>
            <a:pPr eaLnBrk="1" hangingPunct="1">
              <a:defRPr/>
            </a:pPr>
            <a:r>
              <a:rPr lang="en-US" sz="2800">
                <a:cs typeface="+mn-cs"/>
              </a:rPr>
              <a:t>Relatively light pipe supports near the bellows can prevent this instability by adding stiffness.  </a:t>
            </a:r>
            <a:r>
              <a:rPr lang="en-US">
                <a:cs typeface="+mn-cs"/>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a:t>January, 2017    USPAS</a:t>
            </a:r>
          </a:p>
        </p:txBody>
      </p:sp>
      <p:sp>
        <p:nvSpPr>
          <p:cNvPr id="5" name="Footer Placeholder 3"/>
          <p:cNvSpPr>
            <a:spLocks noGrp="1"/>
          </p:cNvSpPr>
          <p:nvPr>
            <p:ph type="ftr" sz="quarter" idx="11"/>
          </p:nvPr>
        </p:nvSpPr>
        <p:spPr/>
        <p:txBody>
          <a:bodyPr/>
          <a:lstStyle/>
          <a:p>
            <a:pPr>
              <a:defRPr/>
            </a:pPr>
            <a:r>
              <a:rPr lang="en-US"/>
              <a:t>Cryomodule Design    Tom Peterson</a:t>
            </a:r>
          </a:p>
        </p:txBody>
      </p:sp>
      <p:sp>
        <p:nvSpPr>
          <p:cNvPr id="6" name="Slide Number Placeholder 4"/>
          <p:cNvSpPr>
            <a:spLocks noGrp="1"/>
          </p:cNvSpPr>
          <p:nvPr>
            <p:ph type="sldNum" sz="quarter" idx="12"/>
          </p:nvPr>
        </p:nvSpPr>
        <p:spPr/>
        <p:txBody>
          <a:bodyPr/>
          <a:lstStyle/>
          <a:p>
            <a:pPr>
              <a:defRPr/>
            </a:pPr>
            <a:fld id="{34AF0C2E-221C-D942-AE34-BB75F79FAFD8}" type="slidenum">
              <a:rPr lang="en-US"/>
              <a:pPr>
                <a:defRPr/>
              </a:pPr>
              <a:t>22</a:t>
            </a:fld>
            <a:endParaRPr lang="en-US"/>
          </a:p>
        </p:txBody>
      </p:sp>
      <p:sp>
        <p:nvSpPr>
          <p:cNvPr id="352258" name="Rectangle 2"/>
          <p:cNvSpPr>
            <a:spLocks noGrp="1" noChangeArrowheads="1"/>
          </p:cNvSpPr>
          <p:nvPr>
            <p:ph type="title"/>
          </p:nvPr>
        </p:nvSpPr>
        <p:spPr>
          <a:xfrm>
            <a:off x="685800" y="381000"/>
            <a:ext cx="7772400" cy="990600"/>
          </a:xfrm>
        </p:spPr>
        <p:txBody>
          <a:bodyPr/>
          <a:lstStyle/>
          <a:p>
            <a:pPr eaLnBrk="1" hangingPunct="1">
              <a:defRPr/>
            </a:pPr>
            <a:r>
              <a:rPr lang="en-US" sz="3200">
                <a:cs typeface="+mj-cs"/>
              </a:rPr>
              <a:t>Displacement force </a:t>
            </a:r>
            <a:br>
              <a:rPr lang="en-US" sz="3200">
                <a:cs typeface="+mj-cs"/>
              </a:rPr>
            </a:br>
            <a:r>
              <a:rPr lang="en-US" sz="3200">
                <a:cs typeface="+mj-cs"/>
              </a:rPr>
              <a:t>proportional to displacement</a:t>
            </a:r>
            <a:r>
              <a:rPr lang="en-US">
                <a:cs typeface="+mj-cs"/>
              </a:rPr>
              <a:t> </a:t>
            </a:r>
          </a:p>
        </p:txBody>
      </p:sp>
      <p:pic>
        <p:nvPicPr>
          <p:cNvPr id="59397" name="Picture 3" descr="BellowsInstability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76962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January, 2017    USPAS</a:t>
            </a:r>
          </a:p>
        </p:txBody>
      </p:sp>
      <p:sp>
        <p:nvSpPr>
          <p:cNvPr id="5" name="Footer Placeholder 4"/>
          <p:cNvSpPr>
            <a:spLocks noGrp="1"/>
          </p:cNvSpPr>
          <p:nvPr>
            <p:ph type="ftr" sz="quarter" idx="11"/>
          </p:nvPr>
        </p:nvSpPr>
        <p:spPr/>
        <p:txBody>
          <a:bodyPr/>
          <a:lstStyle/>
          <a:p>
            <a:pPr>
              <a:defRPr/>
            </a:pPr>
            <a:r>
              <a:rPr lang="en-US"/>
              <a:t>Cryomodule Design    Tom Peterson</a:t>
            </a:r>
          </a:p>
        </p:txBody>
      </p:sp>
      <p:sp>
        <p:nvSpPr>
          <p:cNvPr id="6" name="Slide Number Placeholder 5"/>
          <p:cNvSpPr>
            <a:spLocks noGrp="1"/>
          </p:cNvSpPr>
          <p:nvPr>
            <p:ph type="sldNum" sz="quarter" idx="12"/>
          </p:nvPr>
        </p:nvSpPr>
        <p:spPr/>
        <p:txBody>
          <a:bodyPr/>
          <a:lstStyle/>
          <a:p>
            <a:pPr>
              <a:defRPr/>
            </a:pPr>
            <a:fld id="{34A0C35D-82F4-6C4A-B8BE-B749A1A3C2C3}" type="slidenum">
              <a:rPr lang="en-US"/>
              <a:pPr>
                <a:defRPr/>
              </a:pPr>
              <a:t>23</a:t>
            </a:fld>
            <a:endParaRPr lang="en-US"/>
          </a:p>
        </p:txBody>
      </p:sp>
      <p:sp>
        <p:nvSpPr>
          <p:cNvPr id="468994" name="Rectangle 2"/>
          <p:cNvSpPr>
            <a:spLocks noGrp="1" noChangeArrowheads="1"/>
          </p:cNvSpPr>
          <p:nvPr>
            <p:ph type="title"/>
          </p:nvPr>
        </p:nvSpPr>
        <p:spPr/>
        <p:txBody>
          <a:bodyPr/>
          <a:lstStyle/>
          <a:p>
            <a:pPr eaLnBrk="1" hangingPunct="1">
              <a:defRPr/>
            </a:pPr>
            <a:r>
              <a:rPr lang="en-US">
                <a:cs typeface="+mj-cs"/>
              </a:rPr>
              <a:t>Pipe instability analysis </a:t>
            </a:r>
          </a:p>
        </p:txBody>
      </p:sp>
      <p:sp>
        <p:nvSpPr>
          <p:cNvPr id="468997" name="Rectangle 5"/>
          <p:cNvSpPr>
            <a:spLocks noGrp="1" noChangeArrowheads="1"/>
          </p:cNvSpPr>
          <p:nvPr>
            <p:ph type="body" idx="1"/>
          </p:nvPr>
        </p:nvSpPr>
        <p:spPr/>
        <p:txBody>
          <a:bodyPr/>
          <a:lstStyle/>
          <a:p>
            <a:pPr eaLnBrk="1" hangingPunct="1">
              <a:lnSpc>
                <a:spcPct val="90000"/>
              </a:lnSpc>
              <a:defRPr/>
            </a:pPr>
            <a:r>
              <a:rPr lang="en-US" sz="2400">
                <a:cs typeface="+mn-cs"/>
              </a:rPr>
              <a:t>Lateral pipe instability:  displacement force is proportional to displacement (unpublished paper by P.O. Mazur, Fermilab) </a:t>
            </a:r>
          </a:p>
          <a:p>
            <a:pPr eaLnBrk="1" hangingPunct="1">
              <a:lnSpc>
                <a:spcPct val="90000"/>
              </a:lnSpc>
              <a:defRPr/>
            </a:pPr>
            <a:r>
              <a:rPr lang="en-US" sz="2400">
                <a:cs typeface="+mn-cs"/>
              </a:rPr>
              <a:t>F(P) = PAsin(Q</a:t>
            </a:r>
            <a:r>
              <a:rPr lang="en-US" sz="2400" baseline="-25000">
                <a:cs typeface="+mn-cs"/>
              </a:rPr>
              <a:t>max</a:t>
            </a:r>
            <a:r>
              <a:rPr lang="en-US" sz="2400">
                <a:cs typeface="+mn-cs"/>
              </a:rPr>
              <a:t>) where F(P) is the lateral force as a function of pressure, P is pressure in the system (vacuum outside), A is bellows areas, and Q</a:t>
            </a:r>
            <a:r>
              <a:rPr lang="en-US" sz="2400" baseline="-25000">
                <a:cs typeface="+mn-cs"/>
              </a:rPr>
              <a:t>max</a:t>
            </a:r>
            <a:r>
              <a:rPr lang="en-US" sz="2400">
                <a:cs typeface="+mn-cs"/>
              </a:rPr>
              <a:t> is the maximum angle of displaced convolutions </a:t>
            </a:r>
          </a:p>
          <a:p>
            <a:pPr eaLnBrk="1" hangingPunct="1">
              <a:lnSpc>
                <a:spcPct val="90000"/>
              </a:lnSpc>
              <a:defRPr/>
            </a:pPr>
            <a:r>
              <a:rPr lang="en-US" sz="2400">
                <a:cs typeface="+mn-cs"/>
              </a:rPr>
              <a:t>Q</a:t>
            </a:r>
            <a:r>
              <a:rPr lang="en-US" sz="2400" baseline="-25000">
                <a:cs typeface="+mn-cs"/>
              </a:rPr>
              <a:t>max </a:t>
            </a:r>
            <a:r>
              <a:rPr lang="en-US" sz="2400">
                <a:cs typeface="+mn-cs"/>
              </a:rPr>
              <a:t>= 3Y/(2(L+X)), where X, Y, and L are shown in the previous figure </a:t>
            </a:r>
          </a:p>
          <a:p>
            <a:pPr eaLnBrk="1" hangingPunct="1">
              <a:lnSpc>
                <a:spcPct val="90000"/>
              </a:lnSpc>
              <a:defRPr/>
            </a:pPr>
            <a:r>
              <a:rPr lang="en-US" sz="2400">
                <a:cs typeface="+mn-cs"/>
              </a:rPr>
              <a:t>For small angles, F(P)/Y = 3 PA/(2(L+X)) </a:t>
            </a:r>
          </a:p>
          <a:p>
            <a:pPr eaLnBrk="1" hangingPunct="1">
              <a:lnSpc>
                <a:spcPct val="90000"/>
              </a:lnSpc>
              <a:defRPr/>
            </a:pPr>
            <a:r>
              <a:rPr lang="en-US" sz="2400">
                <a:cs typeface="+mn-cs"/>
              </a:rPr>
              <a:t>Instability occurs when F(P)/Y exceeds the restoring spring constant, determined by bellows and pipe stiffness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2"/>
          <p:cNvSpPr>
            <a:spLocks noGrp="1"/>
          </p:cNvSpPr>
          <p:nvPr>
            <p:ph type="dt" sz="quarter" idx="10"/>
          </p:nvPr>
        </p:nvSpPr>
        <p:spPr/>
        <p:txBody>
          <a:bodyPr/>
          <a:lstStyle/>
          <a:p>
            <a:pPr>
              <a:defRPr/>
            </a:pPr>
            <a:r>
              <a:rPr lang="en-US"/>
              <a:t>January, 2017    USPAS</a:t>
            </a:r>
          </a:p>
        </p:txBody>
      </p:sp>
      <p:sp>
        <p:nvSpPr>
          <p:cNvPr id="8" name="Footer Placeholder 3"/>
          <p:cNvSpPr>
            <a:spLocks noGrp="1"/>
          </p:cNvSpPr>
          <p:nvPr>
            <p:ph type="ftr" sz="quarter" idx="11"/>
          </p:nvPr>
        </p:nvSpPr>
        <p:spPr/>
        <p:txBody>
          <a:bodyPr/>
          <a:lstStyle/>
          <a:p>
            <a:pPr>
              <a:defRPr/>
            </a:pPr>
            <a:r>
              <a:rPr lang="en-US"/>
              <a:t>Cryomodule Design    Tom Peterson</a:t>
            </a:r>
          </a:p>
        </p:txBody>
      </p:sp>
      <p:sp>
        <p:nvSpPr>
          <p:cNvPr id="9" name="Slide Number Placeholder 4"/>
          <p:cNvSpPr>
            <a:spLocks noGrp="1"/>
          </p:cNvSpPr>
          <p:nvPr>
            <p:ph type="sldNum" sz="quarter" idx="12"/>
          </p:nvPr>
        </p:nvSpPr>
        <p:spPr/>
        <p:txBody>
          <a:bodyPr/>
          <a:lstStyle/>
          <a:p>
            <a:pPr>
              <a:defRPr/>
            </a:pPr>
            <a:fld id="{3DC7D25D-2F5B-734E-83F4-C05F4A60E6AD}" type="slidenum">
              <a:rPr lang="en-US"/>
              <a:pPr>
                <a:defRPr/>
              </a:pPr>
              <a:t>24</a:t>
            </a:fld>
            <a:endParaRPr lang="en-US"/>
          </a:p>
        </p:txBody>
      </p:sp>
      <p:sp>
        <p:nvSpPr>
          <p:cNvPr id="355330" name="Rectangle 2"/>
          <p:cNvSpPr>
            <a:spLocks noGrp="1" noChangeArrowheads="1"/>
          </p:cNvSpPr>
          <p:nvPr>
            <p:ph type="title"/>
          </p:nvPr>
        </p:nvSpPr>
        <p:spPr/>
        <p:txBody>
          <a:bodyPr/>
          <a:lstStyle/>
          <a:p>
            <a:pPr eaLnBrk="1" hangingPunct="1">
              <a:defRPr/>
            </a:pPr>
            <a:r>
              <a:rPr lang="en-US" sz="2800">
                <a:cs typeface="+mj-cs"/>
              </a:rPr>
              <a:t>US LHC high gradient quad (Q2P1) cold mass, </a:t>
            </a:r>
            <a:br>
              <a:rPr lang="en-US" sz="2800">
                <a:cs typeface="+mj-cs"/>
              </a:rPr>
            </a:br>
            <a:r>
              <a:rPr lang="en-US" sz="2800">
                <a:cs typeface="+mj-cs"/>
              </a:rPr>
              <a:t>support rings, and internal piping </a:t>
            </a:r>
            <a:br>
              <a:rPr lang="en-US" sz="2800">
                <a:cs typeface="+mj-cs"/>
              </a:rPr>
            </a:br>
            <a:r>
              <a:rPr lang="en-US" sz="2800">
                <a:cs typeface="+mj-cs"/>
              </a:rPr>
              <a:t>(from Tom Nicol, Fermilab)</a:t>
            </a:r>
          </a:p>
        </p:txBody>
      </p:sp>
      <p:pic>
        <p:nvPicPr>
          <p:cNvPr id="63493" name="Picture 3" descr="q2p1_coldmass_suspension_and_pip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33600"/>
            <a:ext cx="836295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5332" name="Text Box 4"/>
          <p:cNvSpPr txBox="1">
            <a:spLocks noChangeArrowheads="1"/>
          </p:cNvSpPr>
          <p:nvPr/>
        </p:nvSpPr>
        <p:spPr bwMode="auto">
          <a:xfrm>
            <a:off x="1066800" y="2362200"/>
            <a:ext cx="2362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latin typeface="Times New Roman" charset="0"/>
                <a:cs typeface="+mn-cs"/>
              </a:rPr>
              <a:t>Pipe supports are added</a:t>
            </a:r>
          </a:p>
          <a:p>
            <a:pPr>
              <a:defRPr/>
            </a:pPr>
            <a:r>
              <a:rPr lang="en-US" sz="1800">
                <a:latin typeface="Times New Roman" charset="0"/>
                <a:cs typeface="+mn-cs"/>
              </a:rPr>
              <a:t>at each end and at the </a:t>
            </a:r>
          </a:p>
          <a:p>
            <a:pPr>
              <a:defRPr/>
            </a:pPr>
            <a:r>
              <a:rPr lang="en-US" sz="1800">
                <a:latin typeface="Times New Roman" charset="0"/>
                <a:cs typeface="+mn-cs"/>
              </a:rPr>
              <a:t>center for stability</a:t>
            </a:r>
          </a:p>
        </p:txBody>
      </p:sp>
      <p:sp>
        <p:nvSpPr>
          <p:cNvPr id="355333" name="Line 5"/>
          <p:cNvSpPr>
            <a:spLocks noChangeShapeType="1"/>
          </p:cNvSpPr>
          <p:nvPr/>
        </p:nvSpPr>
        <p:spPr bwMode="auto">
          <a:xfrm>
            <a:off x="1447800" y="3276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55334" name="Line 6"/>
          <p:cNvSpPr>
            <a:spLocks noChangeShapeType="1"/>
          </p:cNvSpPr>
          <p:nvPr/>
        </p:nvSpPr>
        <p:spPr bwMode="auto">
          <a:xfrm>
            <a:off x="3276600" y="2895600"/>
            <a:ext cx="1143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quarter" idx="10"/>
          </p:nvPr>
        </p:nvSpPr>
        <p:spPr/>
        <p:txBody>
          <a:bodyPr/>
          <a:lstStyle/>
          <a:p>
            <a:pPr>
              <a:defRPr/>
            </a:pPr>
            <a:r>
              <a:rPr lang="en-US"/>
              <a:t>January, 2017    USPAS</a:t>
            </a:r>
          </a:p>
        </p:txBody>
      </p:sp>
      <p:sp>
        <p:nvSpPr>
          <p:cNvPr id="16" name="Footer Placeholder 4"/>
          <p:cNvSpPr>
            <a:spLocks noGrp="1"/>
          </p:cNvSpPr>
          <p:nvPr>
            <p:ph type="ftr" sz="quarter" idx="11"/>
          </p:nvPr>
        </p:nvSpPr>
        <p:spPr/>
        <p:txBody>
          <a:bodyPr/>
          <a:lstStyle/>
          <a:p>
            <a:pPr>
              <a:defRPr/>
            </a:pPr>
            <a:r>
              <a:rPr lang="en-US"/>
              <a:t>Cryomodule Design    Tom Peterson</a:t>
            </a:r>
          </a:p>
        </p:txBody>
      </p:sp>
      <p:sp>
        <p:nvSpPr>
          <p:cNvPr id="17" name="Slide Number Placeholder 5"/>
          <p:cNvSpPr>
            <a:spLocks noGrp="1"/>
          </p:cNvSpPr>
          <p:nvPr>
            <p:ph type="sldNum" sz="quarter" idx="12"/>
          </p:nvPr>
        </p:nvSpPr>
        <p:spPr/>
        <p:txBody>
          <a:bodyPr/>
          <a:lstStyle/>
          <a:p>
            <a:pPr>
              <a:defRPr/>
            </a:pPr>
            <a:fld id="{7F09335E-5DDD-C54A-9331-421743078E86}" type="slidenum">
              <a:rPr lang="en-US"/>
              <a:pPr>
                <a:defRPr/>
              </a:pPr>
              <a:t>25</a:t>
            </a:fld>
            <a:endParaRPr lang="en-US"/>
          </a:p>
        </p:txBody>
      </p:sp>
      <p:sp>
        <p:nvSpPr>
          <p:cNvPr id="462850" name="Rectangle 2"/>
          <p:cNvSpPr>
            <a:spLocks noGrp="1" noChangeArrowheads="1"/>
          </p:cNvSpPr>
          <p:nvPr>
            <p:ph type="title"/>
          </p:nvPr>
        </p:nvSpPr>
        <p:spPr>
          <a:xfrm>
            <a:off x="685800" y="609600"/>
            <a:ext cx="7772400" cy="685800"/>
          </a:xfrm>
        </p:spPr>
        <p:txBody>
          <a:bodyPr/>
          <a:lstStyle/>
          <a:p>
            <a:pPr eaLnBrk="1" hangingPunct="1">
              <a:defRPr/>
            </a:pPr>
            <a:r>
              <a:rPr lang="en-US">
                <a:cs typeface="+mj-cs"/>
              </a:rPr>
              <a:t>Axial pressure forces</a:t>
            </a:r>
          </a:p>
        </p:txBody>
      </p:sp>
      <p:sp>
        <p:nvSpPr>
          <p:cNvPr id="462851" name="Rectangle 3"/>
          <p:cNvSpPr>
            <a:spLocks noGrp="1" noChangeArrowheads="1"/>
          </p:cNvSpPr>
          <p:nvPr>
            <p:ph type="body" idx="1"/>
          </p:nvPr>
        </p:nvSpPr>
        <p:spPr>
          <a:xfrm>
            <a:off x="685800" y="2971800"/>
            <a:ext cx="7848600" cy="3124200"/>
          </a:xfrm>
        </p:spPr>
        <p:txBody>
          <a:bodyPr/>
          <a:lstStyle/>
          <a:p>
            <a:pPr eaLnBrk="1" hangingPunct="1">
              <a:defRPr/>
            </a:pPr>
            <a:r>
              <a:rPr lang="en-US" sz="2400">
                <a:cs typeface="+mn-cs"/>
              </a:rPr>
              <a:t>Pressure-containing pipes and vessels carry tension in their walls due to pressure forces</a:t>
            </a:r>
          </a:p>
          <a:p>
            <a:pPr eaLnBrk="1" hangingPunct="1">
              <a:defRPr/>
            </a:pPr>
            <a:r>
              <a:rPr lang="en-US" sz="2400">
                <a:cs typeface="+mn-cs"/>
              </a:rPr>
              <a:t>Introduction of a bellows or elastic element introduces the possibility of unbalanced forces on the piping</a:t>
            </a:r>
          </a:p>
          <a:p>
            <a:pPr lvl="1" eaLnBrk="1" hangingPunct="1">
              <a:defRPr/>
            </a:pPr>
            <a:r>
              <a:rPr lang="en-US" sz="2000"/>
              <a:t>Combination of bellows and elbow are often overlooked </a:t>
            </a:r>
          </a:p>
          <a:p>
            <a:pPr eaLnBrk="1" hangingPunct="1">
              <a:defRPr/>
            </a:pPr>
            <a:r>
              <a:rPr lang="en-US" sz="2400">
                <a:cs typeface="+mn-cs"/>
              </a:rPr>
              <a:t>The following slide shows a free body diagram for a helium vessel within a cryogenic supply box for LHC at CERN</a:t>
            </a:r>
            <a:endParaRPr lang="en-US" sz="2800">
              <a:cs typeface="+mn-cs"/>
            </a:endParaRPr>
          </a:p>
        </p:txBody>
      </p:sp>
      <p:sp>
        <p:nvSpPr>
          <p:cNvPr id="462852" name="AutoShape 4"/>
          <p:cNvSpPr>
            <a:spLocks noChangeArrowheads="1"/>
          </p:cNvSpPr>
          <p:nvPr/>
        </p:nvSpPr>
        <p:spPr bwMode="auto">
          <a:xfrm>
            <a:off x="2057400" y="2133600"/>
            <a:ext cx="2057400" cy="4572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mn-cs"/>
            </a:endParaRPr>
          </a:p>
        </p:txBody>
      </p:sp>
      <p:sp>
        <p:nvSpPr>
          <p:cNvPr id="462853" name="AutoShape 5"/>
          <p:cNvSpPr>
            <a:spLocks noChangeArrowheads="1"/>
          </p:cNvSpPr>
          <p:nvPr/>
        </p:nvSpPr>
        <p:spPr bwMode="auto">
          <a:xfrm>
            <a:off x="5029200" y="2133600"/>
            <a:ext cx="2057400" cy="4572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62856" name="Freeform 8"/>
          <p:cNvSpPr>
            <a:spLocks/>
          </p:cNvSpPr>
          <p:nvPr/>
        </p:nvSpPr>
        <p:spPr bwMode="auto">
          <a:xfrm>
            <a:off x="4114800" y="2057400"/>
            <a:ext cx="914400" cy="685800"/>
          </a:xfrm>
          <a:custGeom>
            <a:avLst/>
            <a:gdLst>
              <a:gd name="T0" fmla="*/ 0 w 576"/>
              <a:gd name="T1" fmla="*/ 96 h 432"/>
              <a:gd name="T2" fmla="*/ 96 w 576"/>
              <a:gd name="T3" fmla="*/ 0 h 432"/>
              <a:gd name="T4" fmla="*/ 144 w 576"/>
              <a:gd name="T5" fmla="*/ 48 h 432"/>
              <a:gd name="T6" fmla="*/ 192 w 576"/>
              <a:gd name="T7" fmla="*/ 96 h 432"/>
              <a:gd name="T8" fmla="*/ 288 w 576"/>
              <a:gd name="T9" fmla="*/ 0 h 432"/>
              <a:gd name="T10" fmla="*/ 384 w 576"/>
              <a:gd name="T11" fmla="*/ 96 h 432"/>
              <a:gd name="T12" fmla="*/ 480 w 576"/>
              <a:gd name="T13" fmla="*/ 0 h 432"/>
              <a:gd name="T14" fmla="*/ 576 w 576"/>
              <a:gd name="T15" fmla="*/ 96 h 432"/>
              <a:gd name="T16" fmla="*/ 576 w 576"/>
              <a:gd name="T17" fmla="*/ 336 h 432"/>
              <a:gd name="T18" fmla="*/ 480 w 576"/>
              <a:gd name="T19" fmla="*/ 432 h 432"/>
              <a:gd name="T20" fmla="*/ 384 w 576"/>
              <a:gd name="T21" fmla="*/ 336 h 432"/>
              <a:gd name="T22" fmla="*/ 288 w 576"/>
              <a:gd name="T23" fmla="*/ 432 h 432"/>
              <a:gd name="T24" fmla="*/ 192 w 576"/>
              <a:gd name="T25" fmla="*/ 336 h 432"/>
              <a:gd name="T26" fmla="*/ 96 w 576"/>
              <a:gd name="T27" fmla="*/ 432 h 432"/>
              <a:gd name="T28" fmla="*/ 0 w 576"/>
              <a:gd name="T29" fmla="*/ 336 h 432"/>
              <a:gd name="T30" fmla="*/ 0 w 576"/>
              <a:gd name="T31" fmla="*/ 9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6" h="432">
                <a:moveTo>
                  <a:pt x="0" y="96"/>
                </a:moveTo>
                <a:lnTo>
                  <a:pt x="96" y="0"/>
                </a:lnTo>
                <a:lnTo>
                  <a:pt x="144" y="48"/>
                </a:lnTo>
                <a:lnTo>
                  <a:pt x="192" y="96"/>
                </a:lnTo>
                <a:lnTo>
                  <a:pt x="288" y="0"/>
                </a:lnTo>
                <a:lnTo>
                  <a:pt x="384" y="96"/>
                </a:lnTo>
                <a:lnTo>
                  <a:pt x="480" y="0"/>
                </a:lnTo>
                <a:lnTo>
                  <a:pt x="576" y="96"/>
                </a:lnTo>
                <a:lnTo>
                  <a:pt x="576" y="336"/>
                </a:lnTo>
                <a:lnTo>
                  <a:pt x="480" y="432"/>
                </a:lnTo>
                <a:lnTo>
                  <a:pt x="384" y="336"/>
                </a:lnTo>
                <a:lnTo>
                  <a:pt x="288" y="432"/>
                </a:lnTo>
                <a:lnTo>
                  <a:pt x="192" y="336"/>
                </a:lnTo>
                <a:lnTo>
                  <a:pt x="96" y="432"/>
                </a:lnTo>
                <a:lnTo>
                  <a:pt x="0" y="336"/>
                </a:lnTo>
                <a:lnTo>
                  <a:pt x="0" y="96"/>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62857" name="Line 9"/>
          <p:cNvSpPr>
            <a:spLocks noChangeShapeType="1"/>
          </p:cNvSpPr>
          <p:nvPr/>
        </p:nvSpPr>
        <p:spPr bwMode="auto">
          <a:xfrm>
            <a:off x="4419600" y="22098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62858" name="Line 10"/>
          <p:cNvSpPr>
            <a:spLocks noChangeShapeType="1"/>
          </p:cNvSpPr>
          <p:nvPr/>
        </p:nvSpPr>
        <p:spPr bwMode="auto">
          <a:xfrm>
            <a:off x="4724400" y="22098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62859" name="AutoShape 11"/>
          <p:cNvSpPr>
            <a:spLocks noChangeArrowheads="1"/>
          </p:cNvSpPr>
          <p:nvPr/>
        </p:nvSpPr>
        <p:spPr bwMode="auto">
          <a:xfrm>
            <a:off x="2057400" y="1447800"/>
            <a:ext cx="5029200" cy="4572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cs typeface="+mn-cs"/>
              </a:rPr>
              <a:t>Walls in tension</a:t>
            </a:r>
          </a:p>
        </p:txBody>
      </p:sp>
      <p:sp>
        <p:nvSpPr>
          <p:cNvPr id="462860" name="Line 12"/>
          <p:cNvSpPr>
            <a:spLocks noChangeShapeType="1"/>
          </p:cNvSpPr>
          <p:nvPr/>
        </p:nvSpPr>
        <p:spPr bwMode="auto">
          <a:xfrm flipH="1">
            <a:off x="1295400" y="1676400"/>
            <a:ext cx="685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62861" name="Line 13"/>
          <p:cNvSpPr>
            <a:spLocks noChangeShapeType="1"/>
          </p:cNvSpPr>
          <p:nvPr/>
        </p:nvSpPr>
        <p:spPr bwMode="auto">
          <a:xfrm flipH="1">
            <a:off x="1295400" y="2362200"/>
            <a:ext cx="685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62862" name="Line 14"/>
          <p:cNvSpPr>
            <a:spLocks noChangeShapeType="1"/>
          </p:cNvSpPr>
          <p:nvPr/>
        </p:nvSpPr>
        <p:spPr bwMode="auto">
          <a:xfrm>
            <a:off x="7162800" y="1676400"/>
            <a:ext cx="685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62863" name="Line 15"/>
          <p:cNvSpPr>
            <a:spLocks noChangeShapeType="1"/>
          </p:cNvSpPr>
          <p:nvPr/>
        </p:nvSpPr>
        <p:spPr bwMode="auto">
          <a:xfrm>
            <a:off x="7162800" y="2362200"/>
            <a:ext cx="685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62866" name="Text Box 18"/>
          <p:cNvSpPr txBox="1">
            <a:spLocks noChangeArrowheads="1"/>
          </p:cNvSpPr>
          <p:nvPr/>
        </p:nvSpPr>
        <p:spPr bwMode="auto">
          <a:xfrm>
            <a:off x="2438400" y="2117725"/>
            <a:ext cx="4459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Bellows does not carry tensile load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ate Placeholder 2"/>
          <p:cNvSpPr>
            <a:spLocks noGrp="1"/>
          </p:cNvSpPr>
          <p:nvPr>
            <p:ph type="dt" sz="quarter" idx="10"/>
          </p:nvPr>
        </p:nvSpPr>
        <p:spPr/>
        <p:txBody>
          <a:bodyPr/>
          <a:lstStyle/>
          <a:p>
            <a:pPr>
              <a:defRPr/>
            </a:pPr>
            <a:r>
              <a:rPr lang="en-US"/>
              <a:t>January, 2017    USPAS</a:t>
            </a:r>
          </a:p>
        </p:txBody>
      </p:sp>
      <p:sp>
        <p:nvSpPr>
          <p:cNvPr id="24" name="Footer Placeholder 3"/>
          <p:cNvSpPr>
            <a:spLocks noGrp="1"/>
          </p:cNvSpPr>
          <p:nvPr>
            <p:ph type="ftr" sz="quarter" idx="11"/>
          </p:nvPr>
        </p:nvSpPr>
        <p:spPr/>
        <p:txBody>
          <a:bodyPr/>
          <a:lstStyle/>
          <a:p>
            <a:pPr>
              <a:defRPr/>
            </a:pPr>
            <a:r>
              <a:rPr lang="en-US"/>
              <a:t>Cryomodule Design    Tom Peterson</a:t>
            </a:r>
          </a:p>
        </p:txBody>
      </p:sp>
      <p:sp>
        <p:nvSpPr>
          <p:cNvPr id="25" name="Slide Number Placeholder 4"/>
          <p:cNvSpPr>
            <a:spLocks noGrp="1"/>
          </p:cNvSpPr>
          <p:nvPr>
            <p:ph type="sldNum" sz="quarter" idx="12"/>
          </p:nvPr>
        </p:nvSpPr>
        <p:spPr/>
        <p:txBody>
          <a:bodyPr/>
          <a:lstStyle/>
          <a:p>
            <a:pPr>
              <a:defRPr/>
            </a:pPr>
            <a:fld id="{52EF0284-DB3C-AC40-B644-D9D740952D68}" type="slidenum">
              <a:rPr lang="en-US"/>
              <a:pPr>
                <a:defRPr/>
              </a:pPr>
              <a:t>26</a:t>
            </a:fld>
            <a:endParaRPr lang="en-US"/>
          </a:p>
        </p:txBody>
      </p:sp>
      <p:pic>
        <p:nvPicPr>
          <p:cNvPr id="67588" name="Picture 2" descr="DFBX-E-assemb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00200"/>
            <a:ext cx="5999163" cy="368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9475" name="Line 3"/>
          <p:cNvSpPr>
            <a:spLocks noChangeShapeType="1"/>
          </p:cNvSpPr>
          <p:nvPr/>
        </p:nvSpPr>
        <p:spPr bwMode="auto">
          <a:xfrm flipH="1">
            <a:off x="6400800" y="3581400"/>
            <a:ext cx="9906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89476" name="Text Box 4"/>
          <p:cNvSpPr txBox="1">
            <a:spLocks noChangeArrowheads="1"/>
          </p:cNvSpPr>
          <p:nvPr/>
        </p:nvSpPr>
        <p:spPr bwMode="auto">
          <a:xfrm>
            <a:off x="7391400" y="3168650"/>
            <a:ext cx="1149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800">
                <a:latin typeface="Arial" charset="0"/>
                <a:cs typeface="+mn-cs"/>
              </a:rPr>
              <a:t>20.0 kN </a:t>
            </a:r>
          </a:p>
          <a:p>
            <a:pPr eaLnBrk="1" hangingPunct="1">
              <a:defRPr/>
            </a:pPr>
            <a:r>
              <a:rPr lang="en-US" sz="1800">
                <a:latin typeface="Arial" charset="0"/>
                <a:cs typeface="+mn-cs"/>
              </a:rPr>
              <a:t>(4500 lbf)</a:t>
            </a:r>
          </a:p>
        </p:txBody>
      </p:sp>
      <p:sp>
        <p:nvSpPr>
          <p:cNvPr id="489477" name="Line 5"/>
          <p:cNvSpPr>
            <a:spLocks noChangeShapeType="1"/>
          </p:cNvSpPr>
          <p:nvPr/>
        </p:nvSpPr>
        <p:spPr bwMode="auto">
          <a:xfrm>
            <a:off x="2743200" y="4267200"/>
            <a:ext cx="18288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89478" name="Text Box 6"/>
          <p:cNvSpPr txBox="1">
            <a:spLocks noChangeArrowheads="1"/>
          </p:cNvSpPr>
          <p:nvPr/>
        </p:nvSpPr>
        <p:spPr bwMode="auto">
          <a:xfrm>
            <a:off x="381000" y="4075113"/>
            <a:ext cx="2667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1800">
                <a:latin typeface="Arial" charset="0"/>
                <a:cs typeface="+mn-cs"/>
              </a:rPr>
              <a:t>10.0 kN (2250 lbf) x 2</a:t>
            </a:r>
          </a:p>
        </p:txBody>
      </p:sp>
      <p:sp>
        <p:nvSpPr>
          <p:cNvPr id="489479" name="Line 7"/>
          <p:cNvSpPr>
            <a:spLocks noChangeShapeType="1"/>
          </p:cNvSpPr>
          <p:nvPr/>
        </p:nvSpPr>
        <p:spPr bwMode="auto">
          <a:xfrm>
            <a:off x="4572000" y="4267200"/>
            <a:ext cx="3048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89480" name="Line 8"/>
          <p:cNvSpPr>
            <a:spLocks noChangeShapeType="1"/>
          </p:cNvSpPr>
          <p:nvPr/>
        </p:nvSpPr>
        <p:spPr bwMode="auto">
          <a:xfrm>
            <a:off x="7086600" y="2438400"/>
            <a:ext cx="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89481" name="Line 9"/>
          <p:cNvSpPr>
            <a:spLocks noChangeShapeType="1"/>
          </p:cNvSpPr>
          <p:nvPr/>
        </p:nvSpPr>
        <p:spPr bwMode="auto">
          <a:xfrm flipV="1">
            <a:off x="7086600" y="42672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89482" name="Text Box 10"/>
          <p:cNvSpPr txBox="1">
            <a:spLocks noChangeArrowheads="1"/>
          </p:cNvSpPr>
          <p:nvPr/>
        </p:nvSpPr>
        <p:spPr bwMode="auto">
          <a:xfrm>
            <a:off x="6477000" y="3657600"/>
            <a:ext cx="1073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800">
                <a:latin typeface="Arial" charset="0"/>
                <a:cs typeface="+mn-cs"/>
              </a:rPr>
              <a:t>635 mm </a:t>
            </a:r>
          </a:p>
          <a:p>
            <a:pPr eaLnBrk="1" hangingPunct="1">
              <a:defRPr/>
            </a:pPr>
            <a:r>
              <a:rPr lang="en-US" sz="1800">
                <a:latin typeface="Arial" charset="0"/>
                <a:cs typeface="+mn-cs"/>
              </a:rPr>
              <a:t>(25.0 in)</a:t>
            </a:r>
          </a:p>
        </p:txBody>
      </p:sp>
      <p:sp>
        <p:nvSpPr>
          <p:cNvPr id="489483" name="Oval 11"/>
          <p:cNvSpPr>
            <a:spLocks noChangeArrowheads="1"/>
          </p:cNvSpPr>
          <p:nvPr/>
        </p:nvSpPr>
        <p:spPr bwMode="auto">
          <a:xfrm>
            <a:off x="4572000" y="4191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89484" name="Line 12"/>
          <p:cNvSpPr>
            <a:spLocks noChangeShapeType="1"/>
          </p:cNvSpPr>
          <p:nvPr/>
        </p:nvSpPr>
        <p:spPr bwMode="auto">
          <a:xfrm>
            <a:off x="4648200" y="4419600"/>
            <a:ext cx="0"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89485" name="Line 13"/>
          <p:cNvSpPr>
            <a:spLocks noChangeShapeType="1"/>
          </p:cNvSpPr>
          <p:nvPr/>
        </p:nvSpPr>
        <p:spPr bwMode="auto">
          <a:xfrm>
            <a:off x="3733800" y="3886200"/>
            <a:ext cx="0" cy="205740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89486" name="Line 14"/>
          <p:cNvSpPr>
            <a:spLocks noChangeShapeType="1"/>
          </p:cNvSpPr>
          <p:nvPr/>
        </p:nvSpPr>
        <p:spPr bwMode="auto">
          <a:xfrm>
            <a:off x="2819400" y="5486400"/>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89487" name="Line 15"/>
          <p:cNvSpPr>
            <a:spLocks noChangeShapeType="1"/>
          </p:cNvSpPr>
          <p:nvPr/>
        </p:nvSpPr>
        <p:spPr bwMode="auto">
          <a:xfrm flipH="1">
            <a:off x="4648200" y="54864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89488" name="Text Box 16"/>
          <p:cNvSpPr txBox="1">
            <a:spLocks noChangeArrowheads="1"/>
          </p:cNvSpPr>
          <p:nvPr/>
        </p:nvSpPr>
        <p:spPr bwMode="auto">
          <a:xfrm>
            <a:off x="3657600" y="5029200"/>
            <a:ext cx="1073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800">
                <a:latin typeface="Arial" charset="0"/>
                <a:cs typeface="+mn-cs"/>
              </a:rPr>
              <a:t>767 mm </a:t>
            </a:r>
          </a:p>
          <a:p>
            <a:pPr eaLnBrk="1" hangingPunct="1">
              <a:defRPr/>
            </a:pPr>
            <a:r>
              <a:rPr lang="en-US" sz="1800">
                <a:latin typeface="Arial" charset="0"/>
                <a:cs typeface="+mn-cs"/>
              </a:rPr>
              <a:t>(30.2 in)</a:t>
            </a:r>
          </a:p>
        </p:txBody>
      </p:sp>
      <p:sp>
        <p:nvSpPr>
          <p:cNvPr id="489489" name="Line 17"/>
          <p:cNvSpPr>
            <a:spLocks noChangeShapeType="1"/>
          </p:cNvSpPr>
          <p:nvPr/>
        </p:nvSpPr>
        <p:spPr bwMode="auto">
          <a:xfrm flipV="1">
            <a:off x="5410200" y="3886200"/>
            <a:ext cx="0" cy="20574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89490" name="Text Box 18"/>
          <p:cNvSpPr txBox="1">
            <a:spLocks noChangeArrowheads="1"/>
          </p:cNvSpPr>
          <p:nvPr/>
        </p:nvSpPr>
        <p:spPr bwMode="auto">
          <a:xfrm>
            <a:off x="5486400" y="5562600"/>
            <a:ext cx="259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1800">
                <a:latin typeface="Arial" charset="0"/>
                <a:cs typeface="+mn-cs"/>
              </a:rPr>
              <a:t>12.5 kN (2820 lbf) x 2 </a:t>
            </a:r>
          </a:p>
          <a:p>
            <a:pPr eaLnBrk="1" hangingPunct="1">
              <a:defRPr/>
            </a:pPr>
            <a:r>
              <a:rPr lang="en-US" sz="1800">
                <a:latin typeface="Arial" charset="0"/>
                <a:cs typeface="+mn-cs"/>
              </a:rPr>
              <a:t>(rods in tension)</a:t>
            </a:r>
          </a:p>
        </p:txBody>
      </p:sp>
      <p:sp>
        <p:nvSpPr>
          <p:cNvPr id="489491" name="Text Box 19"/>
          <p:cNvSpPr txBox="1">
            <a:spLocks noChangeArrowheads="1"/>
          </p:cNvSpPr>
          <p:nvPr/>
        </p:nvSpPr>
        <p:spPr bwMode="auto">
          <a:xfrm>
            <a:off x="4191000" y="914400"/>
            <a:ext cx="3733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1800">
                <a:latin typeface="Arial" charset="0"/>
                <a:cs typeface="+mn-cs"/>
              </a:rPr>
              <a:t>66.8 kN (15000 lbf) </a:t>
            </a:r>
          </a:p>
          <a:p>
            <a:pPr eaLnBrk="1" hangingPunct="1">
              <a:defRPr/>
            </a:pPr>
            <a:r>
              <a:rPr lang="en-US" sz="1800">
                <a:latin typeface="Arial" charset="0"/>
                <a:cs typeface="+mn-cs"/>
              </a:rPr>
              <a:t>(Combined pressure and gravity)</a:t>
            </a:r>
          </a:p>
        </p:txBody>
      </p:sp>
      <p:sp>
        <p:nvSpPr>
          <p:cNvPr id="489492" name="Rectangle 20"/>
          <p:cNvSpPr>
            <a:spLocks noGrp="1" noChangeArrowheads="1"/>
          </p:cNvSpPr>
          <p:nvPr>
            <p:ph type="title"/>
          </p:nvPr>
        </p:nvSpPr>
        <p:spPr>
          <a:xfrm>
            <a:off x="457200" y="152400"/>
            <a:ext cx="3733800" cy="1600200"/>
          </a:xfrm>
        </p:spPr>
        <p:txBody>
          <a:bodyPr/>
          <a:lstStyle/>
          <a:p>
            <a:pPr algn="l" eaLnBrk="1" hangingPunct="1">
              <a:defRPr/>
            </a:pPr>
            <a:r>
              <a:rPr lang="en-US" sz="2400">
                <a:cs typeface="+mj-cs"/>
              </a:rPr>
              <a:t>Forces on DFBX-E due to 20 bar M1 line pressure plus 3.5 bar in the helium vessel </a:t>
            </a:r>
            <a:endParaRPr lang="en-US">
              <a:cs typeface="+mj-cs"/>
            </a:endParaRPr>
          </a:p>
        </p:txBody>
      </p:sp>
      <p:sp>
        <p:nvSpPr>
          <p:cNvPr id="489493" name="Text Box 21"/>
          <p:cNvSpPr txBox="1">
            <a:spLocks noChangeArrowheads="1"/>
          </p:cNvSpPr>
          <p:nvPr/>
        </p:nvSpPr>
        <p:spPr bwMode="auto">
          <a:xfrm>
            <a:off x="1066800" y="5562600"/>
            <a:ext cx="251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1800">
                <a:latin typeface="Arial" charset="0"/>
                <a:cs typeface="+mn-cs"/>
              </a:rPr>
              <a:t>20.8 kN (4680 lbf) x 2 </a:t>
            </a:r>
          </a:p>
          <a:p>
            <a:pPr eaLnBrk="1" hangingPunct="1">
              <a:defRPr/>
            </a:pPr>
            <a:r>
              <a:rPr lang="en-US" sz="1800">
                <a:latin typeface="Arial" charset="0"/>
                <a:cs typeface="+mn-cs"/>
              </a:rPr>
              <a:t>(rods in tension)</a:t>
            </a:r>
          </a:p>
        </p:txBody>
      </p:sp>
      <p:sp>
        <p:nvSpPr>
          <p:cNvPr id="489494" name="Line 22"/>
          <p:cNvSpPr>
            <a:spLocks noChangeShapeType="1"/>
          </p:cNvSpPr>
          <p:nvPr/>
        </p:nvSpPr>
        <p:spPr bwMode="auto">
          <a:xfrm>
            <a:off x="4648200" y="1524000"/>
            <a:ext cx="0" cy="2209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2"/>
          <p:cNvSpPr>
            <a:spLocks noGrp="1"/>
          </p:cNvSpPr>
          <p:nvPr>
            <p:ph type="dt" sz="quarter" idx="10"/>
          </p:nvPr>
        </p:nvSpPr>
        <p:spPr/>
        <p:txBody>
          <a:bodyPr/>
          <a:lstStyle/>
          <a:p>
            <a:pPr>
              <a:defRPr/>
            </a:pPr>
            <a:r>
              <a:rPr lang="en-US"/>
              <a:t>January, 2017    USPAS</a:t>
            </a:r>
          </a:p>
        </p:txBody>
      </p:sp>
      <p:sp>
        <p:nvSpPr>
          <p:cNvPr id="9" name="Footer Placeholder 3"/>
          <p:cNvSpPr>
            <a:spLocks noGrp="1"/>
          </p:cNvSpPr>
          <p:nvPr>
            <p:ph type="ftr" sz="quarter" idx="11"/>
          </p:nvPr>
        </p:nvSpPr>
        <p:spPr/>
        <p:txBody>
          <a:bodyPr/>
          <a:lstStyle/>
          <a:p>
            <a:pPr>
              <a:defRPr/>
            </a:pPr>
            <a:r>
              <a:rPr lang="en-US"/>
              <a:t>Cryomodule Design    Tom Peterson</a:t>
            </a:r>
          </a:p>
        </p:txBody>
      </p:sp>
      <p:sp>
        <p:nvSpPr>
          <p:cNvPr id="10" name="Slide Number Placeholder 4"/>
          <p:cNvSpPr>
            <a:spLocks noGrp="1"/>
          </p:cNvSpPr>
          <p:nvPr>
            <p:ph type="sldNum" sz="quarter" idx="12"/>
          </p:nvPr>
        </p:nvSpPr>
        <p:spPr/>
        <p:txBody>
          <a:bodyPr/>
          <a:lstStyle/>
          <a:p>
            <a:pPr>
              <a:defRPr/>
            </a:pPr>
            <a:fld id="{1CF81C04-BDF8-0648-BD15-F0614207F973}" type="slidenum">
              <a:rPr lang="en-US"/>
              <a:pPr>
                <a:defRPr/>
              </a:pPr>
              <a:t>27</a:t>
            </a:fld>
            <a:endParaRPr lang="en-US"/>
          </a:p>
        </p:txBody>
      </p:sp>
      <p:sp>
        <p:nvSpPr>
          <p:cNvPr id="300034" name="Rectangle 2"/>
          <p:cNvSpPr>
            <a:spLocks noGrp="1" noChangeArrowheads="1"/>
          </p:cNvSpPr>
          <p:nvPr>
            <p:ph type="title"/>
          </p:nvPr>
        </p:nvSpPr>
        <p:spPr/>
        <p:txBody>
          <a:bodyPr/>
          <a:lstStyle/>
          <a:p>
            <a:pPr eaLnBrk="1" hangingPunct="1">
              <a:defRPr/>
            </a:pPr>
            <a:r>
              <a:rPr lang="en-US">
                <a:cs typeface="+mj-cs"/>
              </a:rPr>
              <a:t>Thermal intercepts</a:t>
            </a:r>
          </a:p>
        </p:txBody>
      </p:sp>
      <p:graphicFrame>
        <p:nvGraphicFramePr>
          <p:cNvPr id="69637" name="Object 3"/>
          <p:cNvGraphicFramePr>
            <a:graphicFrameLocks noChangeAspect="1"/>
          </p:cNvGraphicFramePr>
          <p:nvPr/>
        </p:nvGraphicFramePr>
        <p:xfrm>
          <a:off x="1143000" y="1460500"/>
          <a:ext cx="6858000" cy="4635500"/>
        </p:xfrm>
        <a:graphic>
          <a:graphicData uri="http://schemas.openxmlformats.org/presentationml/2006/ole">
            <mc:AlternateContent xmlns:mc="http://schemas.openxmlformats.org/markup-compatibility/2006">
              <mc:Choice xmlns:v="urn:schemas-microsoft-com:vml" Requires="v">
                <p:oleObj spid="_x0000_s69672" name="Worksheet" r:id="rId4" imgW="65722500" imgH="37731700" progId="Excel.Sheet.8">
                  <p:embed/>
                </p:oleObj>
              </mc:Choice>
              <mc:Fallback>
                <p:oleObj name="Worksheet" r:id="rId4" imgW="65722500" imgH="37731700"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460500"/>
                        <a:ext cx="6858000" cy="463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00036" name="Text Box 4"/>
          <p:cNvSpPr txBox="1">
            <a:spLocks noChangeArrowheads="1"/>
          </p:cNvSpPr>
          <p:nvPr/>
        </p:nvSpPr>
        <p:spPr bwMode="auto">
          <a:xfrm>
            <a:off x="1981200" y="2286000"/>
            <a:ext cx="265271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latin typeface="Times" charset="0"/>
                <a:cs typeface="+mn-cs"/>
              </a:rPr>
              <a:t>With no thermal intercept, </a:t>
            </a:r>
          </a:p>
          <a:p>
            <a:pPr>
              <a:defRPr/>
            </a:pPr>
            <a:r>
              <a:rPr lang="en-US" sz="1800">
                <a:latin typeface="Times" charset="0"/>
                <a:cs typeface="+mn-cs"/>
              </a:rPr>
              <a:t>assume a heat flux of </a:t>
            </a:r>
          </a:p>
          <a:p>
            <a:pPr>
              <a:defRPr/>
            </a:pPr>
            <a:r>
              <a:rPr lang="en-US" sz="1800">
                <a:latin typeface="Times" charset="0"/>
                <a:cs typeface="+mn-cs"/>
              </a:rPr>
              <a:t>1 W/sq.cm. to 2.0 K</a:t>
            </a:r>
            <a:endParaRPr lang="en-US">
              <a:latin typeface="Times" charset="0"/>
              <a:cs typeface="+mn-cs"/>
            </a:endParaRPr>
          </a:p>
        </p:txBody>
      </p:sp>
      <p:sp>
        <p:nvSpPr>
          <p:cNvPr id="300037" name="Line 5"/>
          <p:cNvSpPr>
            <a:spLocks noChangeShapeType="1"/>
          </p:cNvSpPr>
          <p:nvPr/>
        </p:nvSpPr>
        <p:spPr bwMode="auto">
          <a:xfrm flipH="1">
            <a:off x="2133600" y="3200400"/>
            <a:ext cx="457200" cy="1676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00038" name="Text Box 6"/>
          <p:cNvSpPr txBox="1">
            <a:spLocks noChangeArrowheads="1"/>
          </p:cNvSpPr>
          <p:nvPr/>
        </p:nvSpPr>
        <p:spPr bwMode="auto">
          <a:xfrm>
            <a:off x="5715000" y="4038600"/>
            <a:ext cx="302736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latin typeface="Times" charset="0"/>
                <a:cs typeface="+mn-cs"/>
              </a:rPr>
              <a:t>Then adding an 80 K intercept </a:t>
            </a:r>
          </a:p>
          <a:p>
            <a:pPr>
              <a:defRPr/>
            </a:pPr>
            <a:r>
              <a:rPr lang="en-US" sz="1800">
                <a:latin typeface="Times" charset="0"/>
                <a:cs typeface="+mn-cs"/>
              </a:rPr>
              <a:t>at the midpoint results in </a:t>
            </a:r>
          </a:p>
          <a:p>
            <a:pPr>
              <a:defRPr/>
            </a:pPr>
            <a:r>
              <a:rPr lang="en-US" sz="1800">
                <a:latin typeface="Times" charset="0"/>
                <a:cs typeface="+mn-cs"/>
              </a:rPr>
              <a:t>0.23 W/sq.cm. to 2.0 K and </a:t>
            </a:r>
          </a:p>
          <a:p>
            <a:pPr>
              <a:defRPr/>
            </a:pPr>
            <a:r>
              <a:rPr lang="en-US" sz="1800">
                <a:latin typeface="Times" charset="0"/>
                <a:cs typeface="+mn-cs"/>
              </a:rPr>
              <a:t>1.77 W/sq.cm. to 80 K </a:t>
            </a:r>
            <a:endParaRPr lang="en-US">
              <a:latin typeface="Times" charset="0"/>
              <a:cs typeface="+mn-cs"/>
            </a:endParaRPr>
          </a:p>
        </p:txBody>
      </p:sp>
      <p:sp>
        <p:nvSpPr>
          <p:cNvPr id="300039" name="Line 7"/>
          <p:cNvSpPr>
            <a:spLocks noChangeShapeType="1"/>
          </p:cNvSpPr>
          <p:nvPr/>
        </p:nvSpPr>
        <p:spPr bwMode="auto">
          <a:xfrm flipH="1">
            <a:off x="4800600" y="4343400"/>
            <a:ext cx="990600" cy="228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January, 2017    USPAS</a:t>
            </a:r>
          </a:p>
        </p:txBody>
      </p:sp>
      <p:sp>
        <p:nvSpPr>
          <p:cNvPr id="5" name="Footer Placeholder 4"/>
          <p:cNvSpPr>
            <a:spLocks noGrp="1"/>
          </p:cNvSpPr>
          <p:nvPr>
            <p:ph type="ftr" sz="quarter" idx="11"/>
          </p:nvPr>
        </p:nvSpPr>
        <p:spPr/>
        <p:txBody>
          <a:bodyPr/>
          <a:lstStyle/>
          <a:p>
            <a:pPr>
              <a:defRPr/>
            </a:pPr>
            <a:r>
              <a:rPr lang="en-US"/>
              <a:t>Cryomodule Design    Tom Peterson</a:t>
            </a:r>
          </a:p>
        </p:txBody>
      </p:sp>
      <p:sp>
        <p:nvSpPr>
          <p:cNvPr id="6" name="Slide Number Placeholder 5"/>
          <p:cNvSpPr>
            <a:spLocks noGrp="1"/>
          </p:cNvSpPr>
          <p:nvPr>
            <p:ph type="sldNum" sz="quarter" idx="12"/>
          </p:nvPr>
        </p:nvSpPr>
        <p:spPr/>
        <p:txBody>
          <a:bodyPr/>
          <a:lstStyle/>
          <a:p>
            <a:pPr>
              <a:defRPr/>
            </a:pPr>
            <a:fld id="{E951C3F5-650E-0A4A-92E9-CFAC10C86E26}" type="slidenum">
              <a:rPr lang="en-US"/>
              <a:pPr>
                <a:defRPr/>
              </a:pPr>
              <a:t>28</a:t>
            </a:fld>
            <a:endParaRPr lang="en-US"/>
          </a:p>
        </p:txBody>
      </p:sp>
      <p:sp>
        <p:nvSpPr>
          <p:cNvPr id="302082" name="Rectangle 2"/>
          <p:cNvSpPr>
            <a:spLocks noGrp="1" noChangeArrowheads="1"/>
          </p:cNvSpPr>
          <p:nvPr>
            <p:ph type="title"/>
          </p:nvPr>
        </p:nvSpPr>
        <p:spPr/>
        <p:txBody>
          <a:bodyPr/>
          <a:lstStyle/>
          <a:p>
            <a:pPr eaLnBrk="1" hangingPunct="1">
              <a:defRPr/>
            </a:pPr>
            <a:r>
              <a:rPr lang="en-US">
                <a:cs typeface="+mj-cs"/>
              </a:rPr>
              <a:t>Thermal intercept benefit</a:t>
            </a:r>
          </a:p>
        </p:txBody>
      </p:sp>
      <p:sp>
        <p:nvSpPr>
          <p:cNvPr id="302083" name="Rectangle 3"/>
          <p:cNvSpPr>
            <a:spLocks noGrp="1" noChangeArrowheads="1"/>
          </p:cNvSpPr>
          <p:nvPr>
            <p:ph type="body" idx="1"/>
          </p:nvPr>
        </p:nvSpPr>
        <p:spPr/>
        <p:txBody>
          <a:bodyPr/>
          <a:lstStyle/>
          <a:p>
            <a:pPr eaLnBrk="1" hangingPunct="1">
              <a:defRPr/>
            </a:pPr>
            <a:r>
              <a:rPr lang="en-US">
                <a:cs typeface="+mn-cs"/>
              </a:rPr>
              <a:t>From previous illustration: </a:t>
            </a:r>
          </a:p>
          <a:p>
            <a:pPr lvl="1" eaLnBrk="1" hangingPunct="1">
              <a:defRPr/>
            </a:pPr>
            <a:r>
              <a:rPr lang="en-US"/>
              <a:t>No thermal intercept:  </a:t>
            </a:r>
          </a:p>
          <a:p>
            <a:pPr lvl="2" eaLnBrk="1" hangingPunct="1">
              <a:defRPr/>
            </a:pPr>
            <a:r>
              <a:rPr lang="en-US"/>
              <a:t>1 W/sq.cm. to 2 K x 700 W/W = </a:t>
            </a:r>
            <a:r>
              <a:rPr lang="en-US">
                <a:solidFill>
                  <a:srgbClr val="FF0000"/>
                </a:solidFill>
              </a:rPr>
              <a:t>700 W</a:t>
            </a:r>
            <a:r>
              <a:rPr lang="en-US"/>
              <a:t> of room temperature power per sq.cm. of rod between 2 K and 300 K </a:t>
            </a:r>
          </a:p>
          <a:p>
            <a:pPr lvl="1" eaLnBrk="1" hangingPunct="1">
              <a:defRPr/>
            </a:pPr>
            <a:r>
              <a:rPr lang="en-US"/>
              <a:t>With thermal intercept:  </a:t>
            </a:r>
          </a:p>
          <a:p>
            <a:pPr lvl="2" eaLnBrk="1" hangingPunct="1">
              <a:defRPr/>
            </a:pPr>
            <a:r>
              <a:rPr lang="en-US"/>
              <a:t>0.23 W/sq.cm. to 2 K x 700 W/W + 1.77 W/sq.cm. to 80 K x 12 W/W = 161 W + 21 W = </a:t>
            </a:r>
            <a:r>
              <a:rPr lang="en-US">
                <a:solidFill>
                  <a:srgbClr val="FF0000"/>
                </a:solidFill>
              </a:rPr>
              <a:t>182 W </a:t>
            </a:r>
            <a:r>
              <a:rPr lang="en-US"/>
              <a:t>of room temperature power per sq.cm. of rod between 2 K and 300 K</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S1-Global </a:t>
            </a:r>
            <a:r>
              <a:rPr lang="en-US" dirty="0" err="1"/>
              <a:t>cryomodule</a:t>
            </a:r>
            <a:endParaRPr lang="en-US" dirty="0"/>
          </a:p>
        </p:txBody>
      </p:sp>
      <p:sp>
        <p:nvSpPr>
          <p:cNvPr id="3" name="Content Placeholder 2"/>
          <p:cNvSpPr>
            <a:spLocks noGrp="1"/>
          </p:cNvSpPr>
          <p:nvPr>
            <p:ph idx="1"/>
          </p:nvPr>
        </p:nvSpPr>
        <p:spPr/>
        <p:txBody>
          <a:bodyPr/>
          <a:lstStyle/>
          <a:p>
            <a:pPr>
              <a:defRPr/>
            </a:pPr>
            <a:r>
              <a:rPr lang="en-US" dirty="0"/>
              <a:t>Tested at KEK in 2010 – 2011 </a:t>
            </a:r>
          </a:p>
          <a:p>
            <a:pPr>
              <a:defRPr/>
            </a:pPr>
            <a:r>
              <a:rPr lang="en-US" dirty="0"/>
              <a:t>A TESLA-type </a:t>
            </a:r>
            <a:r>
              <a:rPr lang="en-US" dirty="0" err="1"/>
              <a:t>cryomodule</a:t>
            </a:r>
            <a:r>
              <a:rPr lang="en-US" dirty="0"/>
              <a:t> but consisting of two 4-cavity </a:t>
            </a:r>
            <a:r>
              <a:rPr lang="en-US" dirty="0" err="1"/>
              <a:t>cryomodules</a:t>
            </a:r>
            <a:r>
              <a:rPr lang="en-US" dirty="0"/>
              <a:t> joined end-to-end </a:t>
            </a:r>
          </a:p>
          <a:p>
            <a:pPr>
              <a:defRPr/>
            </a:pPr>
            <a:r>
              <a:rPr lang="en-US" dirty="0"/>
              <a:t>Cavities from FNAL, DESY, KEK </a:t>
            </a:r>
          </a:p>
          <a:p>
            <a:pPr>
              <a:defRPr/>
            </a:pPr>
            <a:r>
              <a:rPr lang="en-US" dirty="0"/>
              <a:t>Thoroughly instrumented and careful heat load studies conducted by </a:t>
            </a:r>
            <a:r>
              <a:rPr lang="en-US" dirty="0" err="1"/>
              <a:t>Norihito</a:t>
            </a:r>
            <a:r>
              <a:rPr lang="en-US" dirty="0"/>
              <a:t> Ohuchi (KEK) </a:t>
            </a:r>
          </a:p>
        </p:txBody>
      </p:sp>
      <p:sp>
        <p:nvSpPr>
          <p:cNvPr id="4" name="Date Placeholder 3"/>
          <p:cNvSpPr>
            <a:spLocks noGrp="1"/>
          </p:cNvSpPr>
          <p:nvPr>
            <p:ph type="dt" sz="quarter" idx="10"/>
          </p:nvPr>
        </p:nvSpPr>
        <p:spPr/>
        <p:txBody>
          <a:bodyPr/>
          <a:lstStyle/>
          <a:p>
            <a:pPr>
              <a:defRPr/>
            </a:pPr>
            <a:r>
              <a:rPr lang="en-US"/>
              <a:t>January, 2017    USPAS</a:t>
            </a:r>
          </a:p>
        </p:txBody>
      </p:sp>
      <p:sp>
        <p:nvSpPr>
          <p:cNvPr id="5" name="Footer Placeholder 4"/>
          <p:cNvSpPr>
            <a:spLocks noGrp="1"/>
          </p:cNvSpPr>
          <p:nvPr>
            <p:ph type="ftr" sz="quarter" idx="11"/>
          </p:nvPr>
        </p:nvSpPr>
        <p:spPr/>
        <p:txBody>
          <a:bodyPr/>
          <a:lstStyle/>
          <a:p>
            <a:pPr>
              <a:defRPr/>
            </a:pPr>
            <a:r>
              <a:rPr lang="en-US"/>
              <a:t>Cryomodule Design    Tom Peterson</a:t>
            </a:r>
          </a:p>
        </p:txBody>
      </p:sp>
      <p:sp>
        <p:nvSpPr>
          <p:cNvPr id="6" name="Slide Number Placeholder 5"/>
          <p:cNvSpPr>
            <a:spLocks noGrp="1"/>
          </p:cNvSpPr>
          <p:nvPr>
            <p:ph type="sldNum" sz="quarter" idx="12"/>
          </p:nvPr>
        </p:nvSpPr>
        <p:spPr/>
        <p:txBody>
          <a:bodyPr/>
          <a:lstStyle/>
          <a:p>
            <a:pPr>
              <a:defRPr/>
            </a:pPr>
            <a:fld id="{361E38E6-AEF4-C74B-B49E-FECE1AD83CD3}"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quarter" idx="10"/>
          </p:nvPr>
        </p:nvSpPr>
        <p:spPr/>
        <p:txBody>
          <a:bodyPr/>
          <a:lstStyle/>
          <a:p>
            <a:pPr>
              <a:defRPr/>
            </a:pPr>
            <a:r>
              <a:rPr lang="en-US"/>
              <a:t>January, 2017    USPAS</a:t>
            </a:r>
          </a:p>
        </p:txBody>
      </p:sp>
      <p:sp>
        <p:nvSpPr>
          <p:cNvPr id="5" name="Footer Placeholder 2"/>
          <p:cNvSpPr>
            <a:spLocks noGrp="1"/>
          </p:cNvSpPr>
          <p:nvPr>
            <p:ph type="ftr" sz="quarter" idx="11"/>
          </p:nvPr>
        </p:nvSpPr>
        <p:spPr/>
        <p:txBody>
          <a:bodyPr/>
          <a:lstStyle/>
          <a:p>
            <a:pPr>
              <a:defRPr/>
            </a:pPr>
            <a:r>
              <a:rPr lang="en-US"/>
              <a:t>Cryomodule Design    Tom Peterson</a:t>
            </a:r>
          </a:p>
        </p:txBody>
      </p:sp>
      <p:sp>
        <p:nvSpPr>
          <p:cNvPr id="6" name="Slide Number Placeholder 3"/>
          <p:cNvSpPr>
            <a:spLocks noGrp="1"/>
          </p:cNvSpPr>
          <p:nvPr>
            <p:ph type="sldNum" sz="quarter" idx="12"/>
          </p:nvPr>
        </p:nvSpPr>
        <p:spPr/>
        <p:txBody>
          <a:bodyPr/>
          <a:lstStyle/>
          <a:p>
            <a:pPr>
              <a:defRPr/>
            </a:pPr>
            <a:fld id="{766A2A41-07BC-3B4B-9583-1F3F8C39C659}" type="slidenum">
              <a:rPr lang="en-US"/>
              <a:pPr>
                <a:defRPr/>
              </a:pPr>
              <a:t>3</a:t>
            </a:fld>
            <a:endParaRPr lang="en-US"/>
          </a:p>
        </p:txBody>
      </p:sp>
      <p:sp>
        <p:nvSpPr>
          <p:cNvPr id="410628" name="Rectangle 2"/>
          <p:cNvSpPr>
            <a:spLocks noGrp="1"/>
          </p:cNvSpPr>
          <p:nvPr>
            <p:ph type="title" idx="4294967295"/>
          </p:nvPr>
        </p:nvSpPr>
        <p:spPr/>
        <p:txBody>
          <a:bodyPr/>
          <a:lstStyle/>
          <a:p>
            <a:pPr eaLnBrk="1" hangingPunct="1">
              <a:defRPr/>
            </a:pPr>
            <a:r>
              <a:rPr lang="en-US">
                <a:cs typeface="+mj-cs"/>
              </a:rPr>
              <a:t>Cryomodule requirements -- major components </a:t>
            </a:r>
          </a:p>
        </p:txBody>
      </p:sp>
      <p:sp>
        <p:nvSpPr>
          <p:cNvPr id="410629" name="Rectangle 4"/>
          <p:cNvSpPr>
            <a:spLocks noGrp="1"/>
          </p:cNvSpPr>
          <p:nvPr>
            <p:ph type="body" idx="4294967295"/>
          </p:nvPr>
        </p:nvSpPr>
        <p:spPr/>
        <p:txBody>
          <a:bodyPr/>
          <a:lstStyle/>
          <a:p>
            <a:pPr eaLnBrk="1" hangingPunct="1">
              <a:lnSpc>
                <a:spcPct val="90000"/>
              </a:lnSpc>
              <a:defRPr/>
            </a:pPr>
            <a:r>
              <a:rPr lang="en-US" sz="2400" dirty="0">
                <a:cs typeface="+mn-cs"/>
              </a:rPr>
              <a:t>Dressed RF cavities </a:t>
            </a:r>
          </a:p>
          <a:p>
            <a:pPr eaLnBrk="1" hangingPunct="1">
              <a:lnSpc>
                <a:spcPct val="90000"/>
              </a:lnSpc>
              <a:defRPr/>
            </a:pPr>
            <a:r>
              <a:rPr lang="en-US" sz="2400" dirty="0">
                <a:cs typeface="+mn-cs"/>
              </a:rPr>
              <a:t>RF power input couplers </a:t>
            </a:r>
          </a:p>
          <a:p>
            <a:pPr eaLnBrk="1" hangingPunct="1">
              <a:lnSpc>
                <a:spcPct val="90000"/>
              </a:lnSpc>
              <a:defRPr/>
            </a:pPr>
            <a:r>
              <a:rPr lang="en-US" sz="2400" dirty="0">
                <a:cs typeface="+mn-cs"/>
              </a:rPr>
              <a:t>Intermediate temperature thermal shield or shields </a:t>
            </a:r>
          </a:p>
          <a:p>
            <a:pPr eaLnBrk="1" hangingPunct="1">
              <a:lnSpc>
                <a:spcPct val="90000"/>
              </a:lnSpc>
              <a:defRPr/>
            </a:pPr>
            <a:r>
              <a:rPr lang="en-US" sz="2400" dirty="0"/>
              <a:t>Heat exchanger for 4.5 K to 2.2 K precooling of the liquid supply flow if stand-alone style </a:t>
            </a:r>
            <a:endParaRPr lang="en-US" sz="2400" dirty="0">
              <a:cs typeface="+mn-cs"/>
            </a:endParaRPr>
          </a:p>
          <a:p>
            <a:pPr eaLnBrk="1" hangingPunct="1">
              <a:lnSpc>
                <a:spcPct val="90000"/>
              </a:lnSpc>
              <a:defRPr/>
            </a:pPr>
            <a:r>
              <a:rPr lang="en-US" sz="2400" dirty="0">
                <a:cs typeface="+mn-cs"/>
              </a:rPr>
              <a:t>Cryogenic valves if stand-alone style </a:t>
            </a:r>
          </a:p>
          <a:p>
            <a:pPr lvl="1" eaLnBrk="1" hangingPunct="1">
              <a:lnSpc>
                <a:spcPct val="90000"/>
              </a:lnSpc>
              <a:defRPr/>
            </a:pPr>
            <a:r>
              <a:rPr lang="en-US" sz="2000" dirty="0"/>
              <a:t>2.0 K liquid level control valve </a:t>
            </a:r>
          </a:p>
          <a:p>
            <a:pPr lvl="1" eaLnBrk="1" hangingPunct="1">
              <a:lnSpc>
                <a:spcPct val="90000"/>
              </a:lnSpc>
              <a:defRPr/>
            </a:pPr>
            <a:r>
              <a:rPr lang="en-US" sz="2000" dirty="0"/>
              <a:t>Cool-down/warm-up valve </a:t>
            </a:r>
          </a:p>
          <a:p>
            <a:pPr lvl="1" eaLnBrk="1" hangingPunct="1">
              <a:lnSpc>
                <a:spcPct val="90000"/>
              </a:lnSpc>
              <a:defRPr/>
            </a:pPr>
            <a:r>
              <a:rPr lang="en-US" sz="2000" dirty="0"/>
              <a:t>5 K thermal intercept flow control valve</a:t>
            </a:r>
          </a:p>
          <a:p>
            <a:pPr eaLnBrk="1" hangingPunct="1">
              <a:lnSpc>
                <a:spcPct val="90000"/>
              </a:lnSpc>
              <a:defRPr/>
            </a:pPr>
            <a:r>
              <a:rPr lang="en-US" sz="2400" dirty="0">
                <a:cs typeface="+mn-cs"/>
              </a:rPr>
              <a:t>Pipe and cavity support structure </a:t>
            </a:r>
          </a:p>
          <a:p>
            <a:pPr eaLnBrk="1" hangingPunct="1">
              <a:lnSpc>
                <a:spcPct val="90000"/>
              </a:lnSpc>
              <a:defRPr/>
            </a:pPr>
            <a:r>
              <a:rPr lang="en-US" sz="2400" dirty="0">
                <a:cs typeface="+mn-cs"/>
              </a:rPr>
              <a:t>Instrumentation -- RF, pressure, temperature, etc.  </a:t>
            </a:r>
          </a:p>
          <a:p>
            <a:pPr eaLnBrk="1" hangingPunct="1">
              <a:lnSpc>
                <a:spcPct val="90000"/>
              </a:lnSpc>
              <a:defRPr/>
            </a:pPr>
            <a:r>
              <a:rPr lang="en-US" sz="2400" dirty="0">
                <a:cs typeface="+mn-cs"/>
              </a:rPr>
              <a:t>Bayonet connections for helium supply and return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January, 2017    USPAS</a:t>
            </a:r>
          </a:p>
        </p:txBody>
      </p:sp>
      <p:sp>
        <p:nvSpPr>
          <p:cNvPr id="5" name="Footer Placeholder 4"/>
          <p:cNvSpPr>
            <a:spLocks noGrp="1"/>
          </p:cNvSpPr>
          <p:nvPr>
            <p:ph type="ftr" sz="quarter" idx="11"/>
          </p:nvPr>
        </p:nvSpPr>
        <p:spPr/>
        <p:txBody>
          <a:bodyPr/>
          <a:lstStyle/>
          <a:p>
            <a:pPr>
              <a:defRPr/>
            </a:pPr>
            <a:r>
              <a:rPr lang="en-US"/>
              <a:t>Cryomodule Design    Tom Peterson</a:t>
            </a:r>
          </a:p>
        </p:txBody>
      </p:sp>
      <p:sp>
        <p:nvSpPr>
          <p:cNvPr id="6" name="Slide Number Placeholder 5"/>
          <p:cNvSpPr>
            <a:spLocks noGrp="1"/>
          </p:cNvSpPr>
          <p:nvPr>
            <p:ph type="sldNum" sz="quarter" idx="12"/>
          </p:nvPr>
        </p:nvSpPr>
        <p:spPr/>
        <p:txBody>
          <a:bodyPr/>
          <a:lstStyle/>
          <a:p>
            <a:pPr>
              <a:defRPr/>
            </a:pPr>
            <a:fld id="{5FBDC5AB-D38B-D848-ADDE-7D0331CA76D7}" type="slidenum">
              <a:rPr lang="en-US" smtClean="0"/>
              <a:pPr>
                <a:defRPr/>
              </a:pPr>
              <a:t>30</a:t>
            </a:fld>
            <a:endParaRPr lang="en-US"/>
          </a:p>
        </p:txBody>
      </p:sp>
      <p:pic>
        <p:nvPicPr>
          <p:cNvPr id="74756" name="Picture 6" descr="S1-GlobalHeat-Ohuchi.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TextBox 7"/>
          <p:cNvSpPr txBox="1">
            <a:spLocks noChangeArrowheads="1"/>
          </p:cNvSpPr>
          <p:nvPr/>
        </p:nvSpPr>
        <p:spPr bwMode="auto">
          <a:xfrm>
            <a:off x="457200" y="228600"/>
            <a:ext cx="2381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400"/>
              <a:t>From Norihito Ohuchi (KEK)</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a:t>Measured thermal radiation heat </a:t>
            </a:r>
          </a:p>
        </p:txBody>
      </p:sp>
      <p:sp>
        <p:nvSpPr>
          <p:cNvPr id="6" name="Content Placeholder 5"/>
          <p:cNvSpPr>
            <a:spLocks noGrp="1"/>
          </p:cNvSpPr>
          <p:nvPr>
            <p:ph idx="1"/>
          </p:nvPr>
        </p:nvSpPr>
        <p:spPr>
          <a:xfrm>
            <a:off x="685800" y="1676400"/>
            <a:ext cx="7772400" cy="4343400"/>
          </a:xfrm>
        </p:spPr>
        <p:txBody>
          <a:bodyPr/>
          <a:lstStyle/>
          <a:p>
            <a:pPr>
              <a:defRPr/>
            </a:pPr>
            <a:r>
              <a:rPr lang="en-US" dirty="0"/>
              <a:t>Measured in above-mentioned S1-Global studies at KEK </a:t>
            </a:r>
          </a:p>
          <a:p>
            <a:pPr lvl="1">
              <a:defRPr/>
            </a:pPr>
            <a:r>
              <a:rPr lang="en-US" dirty="0"/>
              <a:t>1.62 W/m</a:t>
            </a:r>
            <a:r>
              <a:rPr lang="en-US" baseline="30000" dirty="0"/>
              <a:t>2</a:t>
            </a:r>
            <a:r>
              <a:rPr lang="en-US" dirty="0"/>
              <a:t> from 300 K to 80 K thermal shield </a:t>
            </a:r>
          </a:p>
          <a:p>
            <a:pPr lvl="1">
              <a:defRPr/>
            </a:pPr>
            <a:r>
              <a:rPr lang="en-US" dirty="0"/>
              <a:t>0.045 W/m</a:t>
            </a:r>
            <a:r>
              <a:rPr lang="en-US" baseline="30000" dirty="0"/>
              <a:t>2</a:t>
            </a:r>
            <a:r>
              <a:rPr lang="en-US" dirty="0"/>
              <a:t> from 80 K thermal shield to 5 K thermal shield </a:t>
            </a:r>
          </a:p>
          <a:p>
            <a:pPr>
              <a:defRPr/>
            </a:pPr>
            <a:r>
              <a:rPr lang="en-US" dirty="0"/>
              <a:t>My “rule of thumb” (pre-dates S1-Global)</a:t>
            </a:r>
          </a:p>
          <a:p>
            <a:pPr lvl="1">
              <a:defRPr/>
            </a:pPr>
            <a:r>
              <a:rPr lang="en-US" dirty="0"/>
              <a:t>1.5 W/m</a:t>
            </a:r>
            <a:r>
              <a:rPr lang="en-US" baseline="30000" dirty="0"/>
              <a:t>2</a:t>
            </a:r>
            <a:r>
              <a:rPr lang="en-US" dirty="0"/>
              <a:t> from 300 K to 80 K thermal shield </a:t>
            </a:r>
          </a:p>
          <a:p>
            <a:pPr lvl="1">
              <a:defRPr/>
            </a:pPr>
            <a:r>
              <a:rPr lang="en-US" dirty="0"/>
              <a:t>0.05 W/m</a:t>
            </a:r>
            <a:r>
              <a:rPr lang="en-US" baseline="30000" dirty="0"/>
              <a:t>2</a:t>
            </a:r>
            <a:r>
              <a:rPr lang="en-US" dirty="0"/>
              <a:t> from 80 K thermal shield to 5 K thermal shield </a:t>
            </a:r>
          </a:p>
        </p:txBody>
      </p:sp>
      <p:sp>
        <p:nvSpPr>
          <p:cNvPr id="2" name="Date Placeholder 1"/>
          <p:cNvSpPr>
            <a:spLocks noGrp="1"/>
          </p:cNvSpPr>
          <p:nvPr>
            <p:ph type="dt" sz="quarter" idx="10"/>
          </p:nvPr>
        </p:nvSpPr>
        <p:spPr/>
        <p:txBody>
          <a:bodyPr/>
          <a:lstStyle/>
          <a:p>
            <a:pPr>
              <a:defRPr/>
            </a:pPr>
            <a:r>
              <a:rPr lang="en-US"/>
              <a:t>January, 2017    USPAS</a:t>
            </a:r>
          </a:p>
        </p:txBody>
      </p:sp>
      <p:sp>
        <p:nvSpPr>
          <p:cNvPr id="3" name="Footer Placeholder 2"/>
          <p:cNvSpPr>
            <a:spLocks noGrp="1"/>
          </p:cNvSpPr>
          <p:nvPr>
            <p:ph type="ftr" sz="quarter" idx="11"/>
          </p:nvPr>
        </p:nvSpPr>
        <p:spPr/>
        <p:txBody>
          <a:bodyPr/>
          <a:lstStyle/>
          <a:p>
            <a:pPr>
              <a:defRPr/>
            </a:pPr>
            <a:r>
              <a:rPr lang="en-US"/>
              <a:t>Cryomodule Design    Tom Peterson</a:t>
            </a:r>
          </a:p>
        </p:txBody>
      </p:sp>
      <p:sp>
        <p:nvSpPr>
          <p:cNvPr id="4" name="Slide Number Placeholder 3"/>
          <p:cNvSpPr>
            <a:spLocks noGrp="1"/>
          </p:cNvSpPr>
          <p:nvPr>
            <p:ph type="sldNum" sz="quarter" idx="12"/>
          </p:nvPr>
        </p:nvSpPr>
        <p:spPr/>
        <p:txBody>
          <a:bodyPr/>
          <a:lstStyle/>
          <a:p>
            <a:pPr>
              <a:defRPr/>
            </a:pPr>
            <a:fld id="{5795FC23-079C-3443-8367-2A6A0C758848}"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r>
              <a:rPr lang="en-US">
                <a:solidFill>
                  <a:srgbClr val="000000"/>
                </a:solidFill>
              </a:rPr>
              <a:t>January, 2017    USPAS</a:t>
            </a:r>
          </a:p>
        </p:txBody>
      </p:sp>
      <p:sp>
        <p:nvSpPr>
          <p:cNvPr id="4" name="Footer Placeholder 2"/>
          <p:cNvSpPr>
            <a:spLocks noGrp="1"/>
          </p:cNvSpPr>
          <p:nvPr>
            <p:ph type="ftr" sz="quarter" idx="11"/>
          </p:nvPr>
        </p:nvSpPr>
        <p:spPr/>
        <p:txBody>
          <a:bodyPr/>
          <a:lstStyle/>
          <a:p>
            <a:r>
              <a:rPr lang="en-US"/>
              <a:t>Cryomodule Design    Tom Peterson</a:t>
            </a:r>
          </a:p>
        </p:txBody>
      </p:sp>
      <p:sp>
        <p:nvSpPr>
          <p:cNvPr id="5" name="Slide Number Placeholder 3"/>
          <p:cNvSpPr>
            <a:spLocks noGrp="1"/>
          </p:cNvSpPr>
          <p:nvPr>
            <p:ph type="sldNum" sz="quarter" idx="12"/>
          </p:nvPr>
        </p:nvSpPr>
        <p:spPr/>
        <p:txBody>
          <a:bodyPr/>
          <a:lstStyle/>
          <a:p>
            <a:fld id="{954C21F6-555A-7F44-9395-BB852997D52F}" type="slidenum">
              <a:rPr lang="en-US">
                <a:solidFill>
                  <a:srgbClr val="000000"/>
                </a:solidFill>
              </a:rPr>
              <a:pPr/>
              <a:t>32</a:t>
            </a:fld>
            <a:endParaRPr lang="en-US">
              <a:solidFill>
                <a:srgbClr val="000000"/>
              </a:solidFill>
            </a:endParaRPr>
          </a:p>
        </p:txBody>
      </p:sp>
      <p:pic>
        <p:nvPicPr>
          <p:cNvPr id="206852" name="Picture 1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8001000" cy="516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solidFill>
                  <a:srgbClr val="000000"/>
                </a:solidFill>
              </a:rPr>
              <a:t>January, 2017    USPAS</a:t>
            </a:r>
          </a:p>
        </p:txBody>
      </p:sp>
      <p:sp>
        <p:nvSpPr>
          <p:cNvPr id="5" name="Footer Placeholder 4"/>
          <p:cNvSpPr>
            <a:spLocks noGrp="1"/>
          </p:cNvSpPr>
          <p:nvPr>
            <p:ph type="ftr" sz="quarter" idx="11"/>
          </p:nvPr>
        </p:nvSpPr>
        <p:spPr/>
        <p:txBody>
          <a:bodyPr/>
          <a:lstStyle/>
          <a:p>
            <a:r>
              <a:rPr lang="en-US"/>
              <a:t>Cryomodule Design    Tom Peterson</a:t>
            </a:r>
          </a:p>
        </p:txBody>
      </p:sp>
      <p:sp>
        <p:nvSpPr>
          <p:cNvPr id="6" name="Slide Number Placeholder 5"/>
          <p:cNvSpPr>
            <a:spLocks noGrp="1"/>
          </p:cNvSpPr>
          <p:nvPr>
            <p:ph type="sldNum" sz="quarter" idx="12"/>
          </p:nvPr>
        </p:nvSpPr>
        <p:spPr/>
        <p:txBody>
          <a:bodyPr/>
          <a:lstStyle/>
          <a:p>
            <a:fld id="{8D628920-F9F5-1347-B20B-0ECC7D3B8A4E}" type="slidenum">
              <a:rPr lang="en-US">
                <a:solidFill>
                  <a:srgbClr val="000000"/>
                </a:solidFill>
              </a:rPr>
              <a:pPr/>
              <a:t>33</a:t>
            </a:fld>
            <a:endParaRPr lang="en-US">
              <a:solidFill>
                <a:srgbClr val="000000"/>
              </a:solidFill>
            </a:endParaRPr>
          </a:p>
        </p:txBody>
      </p:sp>
      <p:sp>
        <p:nvSpPr>
          <p:cNvPr id="158722" name="Rectangle 2"/>
          <p:cNvSpPr>
            <a:spLocks noGrp="1" noChangeArrowheads="1"/>
          </p:cNvSpPr>
          <p:nvPr>
            <p:ph type="title"/>
          </p:nvPr>
        </p:nvSpPr>
        <p:spPr>
          <a:xfrm>
            <a:off x="1143000" y="228600"/>
            <a:ext cx="7715250" cy="703263"/>
          </a:xfrm>
        </p:spPr>
        <p:txBody>
          <a:bodyPr/>
          <a:lstStyle/>
          <a:p>
            <a:r>
              <a:rPr lang="en-US" sz="3200"/>
              <a:t>Cryogenic unit length limitations</a:t>
            </a:r>
          </a:p>
        </p:txBody>
      </p:sp>
      <p:sp>
        <p:nvSpPr>
          <p:cNvPr id="158723" name="Rectangle 3"/>
          <p:cNvSpPr>
            <a:spLocks noGrp="1" noChangeArrowheads="1"/>
          </p:cNvSpPr>
          <p:nvPr>
            <p:ph type="body" idx="1"/>
          </p:nvPr>
        </p:nvSpPr>
        <p:spPr>
          <a:xfrm>
            <a:off x="685800" y="1066800"/>
            <a:ext cx="7772400" cy="5105400"/>
          </a:xfrm>
        </p:spPr>
        <p:txBody>
          <a:bodyPr/>
          <a:lstStyle/>
          <a:p>
            <a:pPr>
              <a:lnSpc>
                <a:spcPct val="90000"/>
              </a:lnSpc>
            </a:pPr>
            <a:r>
              <a:rPr lang="en-US" sz="2400" b="1"/>
              <a:t>25 KW total equivalent 4.5 K capacity</a:t>
            </a:r>
            <a:r>
              <a:rPr lang="en-US" sz="2400"/>
              <a:t> </a:t>
            </a:r>
          </a:p>
          <a:p>
            <a:pPr lvl="1">
              <a:lnSpc>
                <a:spcPct val="90000"/>
              </a:lnSpc>
            </a:pPr>
            <a:r>
              <a:rPr lang="en-US" sz="2000"/>
              <a:t>Heat exchanger sizes </a:t>
            </a:r>
          </a:p>
          <a:p>
            <a:pPr lvl="1">
              <a:lnSpc>
                <a:spcPct val="90000"/>
              </a:lnSpc>
            </a:pPr>
            <a:r>
              <a:rPr lang="en-US" sz="2000"/>
              <a:t>Over-the-road sizes </a:t>
            </a:r>
          </a:p>
          <a:p>
            <a:pPr lvl="1">
              <a:lnSpc>
                <a:spcPct val="90000"/>
              </a:lnSpc>
            </a:pPr>
            <a:r>
              <a:rPr lang="en-US" sz="2000"/>
              <a:t>Experience </a:t>
            </a:r>
          </a:p>
          <a:p>
            <a:pPr>
              <a:lnSpc>
                <a:spcPct val="90000"/>
              </a:lnSpc>
            </a:pPr>
            <a:r>
              <a:rPr lang="en-US" sz="2400" b="1"/>
              <a:t>Cryomodule piping pressure drops with 2+ km distances </a:t>
            </a:r>
          </a:p>
          <a:p>
            <a:pPr>
              <a:lnSpc>
                <a:spcPct val="90000"/>
              </a:lnSpc>
            </a:pPr>
            <a:r>
              <a:rPr lang="en-US" sz="2400" b="1"/>
              <a:t>Cold compressor capacities </a:t>
            </a:r>
          </a:p>
          <a:p>
            <a:pPr>
              <a:lnSpc>
                <a:spcPct val="90000"/>
              </a:lnSpc>
            </a:pPr>
            <a:r>
              <a:rPr lang="en-US" sz="2400" b="1"/>
              <a:t>With 192 modules, we reach our plant size limits, cold compressor limits, and pressure drop limits</a:t>
            </a:r>
            <a:r>
              <a:rPr lang="en-US" sz="2400"/>
              <a:t> </a:t>
            </a:r>
          </a:p>
          <a:p>
            <a:pPr>
              <a:lnSpc>
                <a:spcPct val="90000"/>
              </a:lnSpc>
            </a:pPr>
            <a:r>
              <a:rPr lang="en-US" sz="2400" b="1"/>
              <a:t>192 modules results in 2.47 km long cryogenic unit </a:t>
            </a:r>
          </a:p>
          <a:p>
            <a:pPr>
              <a:lnSpc>
                <a:spcPct val="90000"/>
              </a:lnSpc>
            </a:pPr>
            <a:r>
              <a:rPr lang="en-US" sz="2400" b="1"/>
              <a:t>5 units (not all same length) per 250 GeV linac</a:t>
            </a:r>
            <a:r>
              <a:rPr lang="en-US" sz="2400"/>
              <a:t> </a:t>
            </a:r>
          </a:p>
          <a:p>
            <a:pPr lvl="1">
              <a:lnSpc>
                <a:spcPct val="90000"/>
              </a:lnSpc>
            </a:pPr>
            <a:r>
              <a:rPr lang="en-US" sz="2000"/>
              <a:t>Divides linac nicely for undulators at 150 GeV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a:solidFill>
                  <a:srgbClr val="000000"/>
                </a:solidFill>
              </a:rPr>
              <a:t>January, 2017    USPAS</a:t>
            </a:r>
          </a:p>
        </p:txBody>
      </p:sp>
      <p:sp>
        <p:nvSpPr>
          <p:cNvPr id="5" name="Footer Placeholder 3"/>
          <p:cNvSpPr>
            <a:spLocks noGrp="1"/>
          </p:cNvSpPr>
          <p:nvPr>
            <p:ph type="ftr" sz="quarter" idx="11"/>
          </p:nvPr>
        </p:nvSpPr>
        <p:spPr/>
        <p:txBody>
          <a:bodyPr/>
          <a:lstStyle/>
          <a:p>
            <a:r>
              <a:rPr lang="en-US"/>
              <a:t>Cryomodule Design    Tom Peterson</a:t>
            </a:r>
          </a:p>
        </p:txBody>
      </p:sp>
      <p:sp>
        <p:nvSpPr>
          <p:cNvPr id="6" name="Slide Number Placeholder 4"/>
          <p:cNvSpPr>
            <a:spLocks noGrp="1"/>
          </p:cNvSpPr>
          <p:nvPr>
            <p:ph type="sldNum" sz="quarter" idx="12"/>
          </p:nvPr>
        </p:nvSpPr>
        <p:spPr/>
        <p:txBody>
          <a:bodyPr/>
          <a:lstStyle/>
          <a:p>
            <a:fld id="{F1EA8F38-53BE-6B42-9D45-4CACD27490F4}" type="slidenum">
              <a:rPr lang="en-US">
                <a:solidFill>
                  <a:srgbClr val="000000"/>
                </a:solidFill>
              </a:rPr>
              <a:pPr/>
              <a:t>34</a:t>
            </a:fld>
            <a:endParaRPr lang="en-US">
              <a:solidFill>
                <a:srgbClr val="000000"/>
              </a:solidFill>
            </a:endParaRPr>
          </a:p>
        </p:txBody>
      </p:sp>
      <p:sp>
        <p:nvSpPr>
          <p:cNvPr id="220162" name="Rectangle 2"/>
          <p:cNvSpPr>
            <a:spLocks noGrp="1" noChangeArrowheads="1"/>
          </p:cNvSpPr>
          <p:nvPr>
            <p:ph type="title"/>
          </p:nvPr>
        </p:nvSpPr>
        <p:spPr>
          <a:xfrm>
            <a:off x="1371600" y="304800"/>
            <a:ext cx="7620000" cy="1219200"/>
          </a:xfrm>
        </p:spPr>
        <p:txBody>
          <a:bodyPr/>
          <a:lstStyle/>
          <a:p>
            <a:pPr algn="ctr"/>
            <a:r>
              <a:rPr lang="en-US"/>
              <a:t>Heat loads scaled from </a:t>
            </a:r>
            <a:br>
              <a:rPr lang="en-US"/>
            </a:br>
            <a:r>
              <a:rPr lang="en-US"/>
              <a:t>TESLA TDR</a:t>
            </a:r>
          </a:p>
        </p:txBody>
      </p:sp>
      <p:graphicFrame>
        <p:nvGraphicFramePr>
          <p:cNvPr id="220165" name="Object 5"/>
          <p:cNvGraphicFramePr>
            <a:graphicFrameLocks noChangeAspect="1"/>
          </p:cNvGraphicFramePr>
          <p:nvPr/>
        </p:nvGraphicFramePr>
        <p:xfrm>
          <a:off x="304800" y="2017713"/>
          <a:ext cx="8458200" cy="2655887"/>
        </p:xfrm>
        <a:graphic>
          <a:graphicData uri="http://schemas.openxmlformats.org/presentationml/2006/ole">
            <mc:AlternateContent xmlns:mc="http://schemas.openxmlformats.org/markup-compatibility/2006">
              <mc:Choice xmlns:v="urn:schemas-microsoft-com:vml" Requires="v">
                <p:oleObj spid="_x0000_s75802" name="Worksheet" r:id="rId3" imgW="7924800" imgH="2489200" progId="Excel.Sheet.8">
                  <p:embed/>
                </p:oleObj>
              </mc:Choice>
              <mc:Fallback>
                <p:oleObj name="Worksheet" r:id="rId3" imgW="7924800" imgH="248920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017713"/>
                        <a:ext cx="8458200" cy="2655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r>
              <a:rPr lang="en-US">
                <a:solidFill>
                  <a:srgbClr val="000000"/>
                </a:solidFill>
              </a:rPr>
              <a:t>January, 2017    USPAS</a:t>
            </a:r>
          </a:p>
        </p:txBody>
      </p:sp>
      <p:sp>
        <p:nvSpPr>
          <p:cNvPr id="6" name="Footer Placeholder 3"/>
          <p:cNvSpPr>
            <a:spLocks noGrp="1"/>
          </p:cNvSpPr>
          <p:nvPr>
            <p:ph type="ftr" sz="quarter" idx="11"/>
          </p:nvPr>
        </p:nvSpPr>
        <p:spPr/>
        <p:txBody>
          <a:bodyPr/>
          <a:lstStyle/>
          <a:p>
            <a:r>
              <a:rPr lang="en-US"/>
              <a:t>Cryomodule Design    Tom Peterson</a:t>
            </a:r>
          </a:p>
        </p:txBody>
      </p:sp>
      <p:sp>
        <p:nvSpPr>
          <p:cNvPr id="7" name="Slide Number Placeholder 4"/>
          <p:cNvSpPr>
            <a:spLocks noGrp="1"/>
          </p:cNvSpPr>
          <p:nvPr>
            <p:ph type="sldNum" sz="quarter" idx="12"/>
          </p:nvPr>
        </p:nvSpPr>
        <p:spPr/>
        <p:txBody>
          <a:bodyPr/>
          <a:lstStyle/>
          <a:p>
            <a:fld id="{BC519062-747B-7A4A-8DBE-6B5299DBD387}" type="slidenum">
              <a:rPr lang="en-US">
                <a:solidFill>
                  <a:srgbClr val="000000"/>
                </a:solidFill>
              </a:rPr>
              <a:pPr/>
              <a:t>35</a:t>
            </a:fld>
            <a:endParaRPr lang="en-US">
              <a:solidFill>
                <a:srgbClr val="000000"/>
              </a:solidFill>
            </a:endParaRPr>
          </a:p>
        </p:txBody>
      </p:sp>
      <p:sp>
        <p:nvSpPr>
          <p:cNvPr id="154626" name="Rectangle 2"/>
          <p:cNvSpPr>
            <a:spLocks noGrp="1" noChangeArrowheads="1"/>
          </p:cNvSpPr>
          <p:nvPr>
            <p:ph type="title"/>
          </p:nvPr>
        </p:nvSpPr>
        <p:spPr>
          <a:xfrm>
            <a:off x="1447800" y="0"/>
            <a:ext cx="7239000" cy="914400"/>
          </a:xfrm>
        </p:spPr>
        <p:txBody>
          <a:bodyPr/>
          <a:lstStyle/>
          <a:p>
            <a:r>
              <a:rPr lang="en-US"/>
              <a:t>Module predicted heat loads -- 2K</a:t>
            </a:r>
          </a:p>
        </p:txBody>
      </p:sp>
      <p:graphicFrame>
        <p:nvGraphicFramePr>
          <p:cNvPr id="154637" name="Object 13"/>
          <p:cNvGraphicFramePr>
            <a:graphicFrameLocks noChangeAspect="1"/>
          </p:cNvGraphicFramePr>
          <p:nvPr/>
        </p:nvGraphicFramePr>
        <p:xfrm>
          <a:off x="152400" y="2020888"/>
          <a:ext cx="8839200" cy="3160712"/>
        </p:xfrm>
        <a:graphic>
          <a:graphicData uri="http://schemas.openxmlformats.org/presentationml/2006/ole">
            <mc:AlternateContent xmlns:mc="http://schemas.openxmlformats.org/markup-compatibility/2006">
              <mc:Choice xmlns:v="urn:schemas-microsoft-com:vml" Requires="v">
                <p:oleObj spid="_x0000_s76826" name="Worksheet" r:id="rId3" imgW="9194800" imgH="3289300" progId="Excel.Sheet.8">
                  <p:embed/>
                </p:oleObj>
              </mc:Choice>
              <mc:Fallback>
                <p:oleObj name="Worksheet" r:id="rId3" imgW="9194800" imgH="328930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020888"/>
                        <a:ext cx="8839200" cy="3160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54638" name="Text Box 14"/>
          <p:cNvSpPr txBox="1">
            <a:spLocks noChangeArrowheads="1"/>
          </p:cNvSpPr>
          <p:nvPr/>
        </p:nvSpPr>
        <p:spPr bwMode="auto">
          <a:xfrm>
            <a:off x="2209800" y="1676400"/>
            <a:ext cx="2400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ctr"/>
            <a:r>
              <a:rPr lang="en-US" sz="2000">
                <a:solidFill>
                  <a:srgbClr val="000000"/>
                </a:solidFill>
                <a:latin typeface="Arial" charset="0"/>
                <a:cs typeface="Arial Unicode MS" charset="0"/>
              </a:rPr>
              <a:t>TESLA     ILC 9-8-9</a:t>
            </a:r>
            <a:endParaRPr lang="en-US" sz="3600">
              <a:solidFill>
                <a:srgbClr val="000000"/>
              </a:solidFill>
              <a:latin typeface="Arial" charset="0"/>
              <a:cs typeface="Arial Unicode MS"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r>
              <a:rPr lang="en-US">
                <a:solidFill>
                  <a:srgbClr val="000000"/>
                </a:solidFill>
              </a:rPr>
              <a:t>January, 2017    USPAS</a:t>
            </a:r>
          </a:p>
        </p:txBody>
      </p:sp>
      <p:sp>
        <p:nvSpPr>
          <p:cNvPr id="6" name="Footer Placeholder 3"/>
          <p:cNvSpPr>
            <a:spLocks noGrp="1"/>
          </p:cNvSpPr>
          <p:nvPr>
            <p:ph type="ftr" sz="quarter" idx="11"/>
          </p:nvPr>
        </p:nvSpPr>
        <p:spPr/>
        <p:txBody>
          <a:bodyPr/>
          <a:lstStyle/>
          <a:p>
            <a:r>
              <a:rPr lang="en-US"/>
              <a:t>Cryomodule Design    Tom Peterson</a:t>
            </a:r>
          </a:p>
        </p:txBody>
      </p:sp>
      <p:sp>
        <p:nvSpPr>
          <p:cNvPr id="7" name="Slide Number Placeholder 4"/>
          <p:cNvSpPr>
            <a:spLocks noGrp="1"/>
          </p:cNvSpPr>
          <p:nvPr>
            <p:ph type="sldNum" sz="quarter" idx="12"/>
          </p:nvPr>
        </p:nvSpPr>
        <p:spPr/>
        <p:txBody>
          <a:bodyPr/>
          <a:lstStyle/>
          <a:p>
            <a:fld id="{4CC4211B-CD37-B548-AAA1-5087048180E1}" type="slidenum">
              <a:rPr lang="en-US">
                <a:solidFill>
                  <a:srgbClr val="000000"/>
                </a:solidFill>
              </a:rPr>
              <a:pPr/>
              <a:t>36</a:t>
            </a:fld>
            <a:endParaRPr lang="en-US">
              <a:solidFill>
                <a:srgbClr val="000000"/>
              </a:solidFill>
            </a:endParaRPr>
          </a:p>
        </p:txBody>
      </p:sp>
      <p:sp>
        <p:nvSpPr>
          <p:cNvPr id="223234" name="Rectangle 1026"/>
          <p:cNvSpPr>
            <a:spLocks noGrp="1" noChangeArrowheads="1"/>
          </p:cNvSpPr>
          <p:nvPr>
            <p:ph type="title"/>
          </p:nvPr>
        </p:nvSpPr>
        <p:spPr>
          <a:xfrm>
            <a:off x="1447800" y="0"/>
            <a:ext cx="7239000" cy="914400"/>
          </a:xfrm>
        </p:spPr>
        <p:txBody>
          <a:bodyPr/>
          <a:lstStyle/>
          <a:p>
            <a:r>
              <a:rPr lang="en-US"/>
              <a:t>Module predicted heat loads -- 5K</a:t>
            </a:r>
          </a:p>
        </p:txBody>
      </p:sp>
      <p:graphicFrame>
        <p:nvGraphicFramePr>
          <p:cNvPr id="223236" name="Object 1028"/>
          <p:cNvGraphicFramePr>
            <a:graphicFrameLocks noChangeAspect="1"/>
          </p:cNvGraphicFramePr>
          <p:nvPr/>
        </p:nvGraphicFramePr>
        <p:xfrm>
          <a:off x="152400" y="2060575"/>
          <a:ext cx="8839200" cy="2235200"/>
        </p:xfrm>
        <a:graphic>
          <a:graphicData uri="http://schemas.openxmlformats.org/presentationml/2006/ole">
            <mc:AlternateContent xmlns:mc="http://schemas.openxmlformats.org/markup-compatibility/2006">
              <mc:Choice xmlns:v="urn:schemas-microsoft-com:vml" Requires="v">
                <p:oleObj spid="_x0000_s77850" name="Worksheet" r:id="rId3" imgW="9194800" imgH="2324100" progId="Excel.Sheet.8">
                  <p:embed/>
                </p:oleObj>
              </mc:Choice>
              <mc:Fallback>
                <p:oleObj name="Worksheet" r:id="rId3" imgW="9194800" imgH="232410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060575"/>
                        <a:ext cx="8839200" cy="223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23237" name="Text Box 1029"/>
          <p:cNvSpPr txBox="1">
            <a:spLocks noChangeArrowheads="1"/>
          </p:cNvSpPr>
          <p:nvPr/>
        </p:nvSpPr>
        <p:spPr bwMode="auto">
          <a:xfrm>
            <a:off x="2209800" y="1736725"/>
            <a:ext cx="2400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ctr"/>
            <a:r>
              <a:rPr lang="en-US" sz="2000">
                <a:solidFill>
                  <a:srgbClr val="000000"/>
                </a:solidFill>
                <a:latin typeface="Arial" charset="0"/>
                <a:cs typeface="Arial Unicode MS" charset="0"/>
              </a:rPr>
              <a:t>TESLA     ILC 9-8-9</a:t>
            </a:r>
            <a:endParaRPr lang="en-US" sz="3600">
              <a:solidFill>
                <a:srgbClr val="000000"/>
              </a:solidFill>
              <a:latin typeface="Arial" charset="0"/>
              <a:cs typeface="Arial Unicode MS"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r>
              <a:rPr lang="en-US">
                <a:solidFill>
                  <a:srgbClr val="000000"/>
                </a:solidFill>
              </a:rPr>
              <a:t>January, 2017    USPAS</a:t>
            </a:r>
          </a:p>
        </p:txBody>
      </p:sp>
      <p:sp>
        <p:nvSpPr>
          <p:cNvPr id="6" name="Footer Placeholder 3"/>
          <p:cNvSpPr>
            <a:spLocks noGrp="1"/>
          </p:cNvSpPr>
          <p:nvPr>
            <p:ph type="ftr" sz="quarter" idx="11"/>
          </p:nvPr>
        </p:nvSpPr>
        <p:spPr/>
        <p:txBody>
          <a:bodyPr/>
          <a:lstStyle/>
          <a:p>
            <a:r>
              <a:rPr lang="en-US"/>
              <a:t>Cryomodule Design    Tom Peterson</a:t>
            </a:r>
          </a:p>
        </p:txBody>
      </p:sp>
      <p:sp>
        <p:nvSpPr>
          <p:cNvPr id="7" name="Slide Number Placeholder 4"/>
          <p:cNvSpPr>
            <a:spLocks noGrp="1"/>
          </p:cNvSpPr>
          <p:nvPr>
            <p:ph type="sldNum" sz="quarter" idx="12"/>
          </p:nvPr>
        </p:nvSpPr>
        <p:spPr/>
        <p:txBody>
          <a:bodyPr/>
          <a:lstStyle/>
          <a:p>
            <a:fld id="{F780730F-CA25-7744-B711-6BB2AA93050D}" type="slidenum">
              <a:rPr lang="en-US">
                <a:solidFill>
                  <a:srgbClr val="000000"/>
                </a:solidFill>
              </a:rPr>
              <a:pPr/>
              <a:t>37</a:t>
            </a:fld>
            <a:endParaRPr lang="en-US">
              <a:solidFill>
                <a:srgbClr val="000000"/>
              </a:solidFill>
            </a:endParaRPr>
          </a:p>
        </p:txBody>
      </p:sp>
      <p:sp>
        <p:nvSpPr>
          <p:cNvPr id="224258" name="Rectangle 1026"/>
          <p:cNvSpPr>
            <a:spLocks noGrp="1" noChangeArrowheads="1"/>
          </p:cNvSpPr>
          <p:nvPr>
            <p:ph type="title"/>
          </p:nvPr>
        </p:nvSpPr>
        <p:spPr>
          <a:xfrm>
            <a:off x="1447800" y="0"/>
            <a:ext cx="7391400" cy="914400"/>
          </a:xfrm>
        </p:spPr>
        <p:txBody>
          <a:bodyPr/>
          <a:lstStyle/>
          <a:p>
            <a:r>
              <a:rPr lang="en-US"/>
              <a:t>Module predicted heat loads -- 40K</a:t>
            </a:r>
          </a:p>
        </p:txBody>
      </p:sp>
      <p:graphicFrame>
        <p:nvGraphicFramePr>
          <p:cNvPr id="224260" name="Object 1028"/>
          <p:cNvGraphicFramePr>
            <a:graphicFrameLocks noChangeAspect="1"/>
          </p:cNvGraphicFramePr>
          <p:nvPr/>
        </p:nvGraphicFramePr>
        <p:xfrm>
          <a:off x="152400" y="2060575"/>
          <a:ext cx="8839200" cy="2235200"/>
        </p:xfrm>
        <a:graphic>
          <a:graphicData uri="http://schemas.openxmlformats.org/presentationml/2006/ole">
            <mc:AlternateContent xmlns:mc="http://schemas.openxmlformats.org/markup-compatibility/2006">
              <mc:Choice xmlns:v="urn:schemas-microsoft-com:vml" Requires="v">
                <p:oleObj spid="_x0000_s78874" name="Worksheet" r:id="rId3" imgW="9194800" imgH="2324100" progId="Excel.Sheet.8">
                  <p:embed/>
                </p:oleObj>
              </mc:Choice>
              <mc:Fallback>
                <p:oleObj name="Worksheet" r:id="rId3" imgW="9194800" imgH="232410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060575"/>
                        <a:ext cx="8839200" cy="223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24261" name="Text Box 1029"/>
          <p:cNvSpPr txBox="1">
            <a:spLocks noChangeArrowheads="1"/>
          </p:cNvSpPr>
          <p:nvPr/>
        </p:nvSpPr>
        <p:spPr bwMode="auto">
          <a:xfrm>
            <a:off x="2209800" y="1736725"/>
            <a:ext cx="2400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ctr"/>
            <a:r>
              <a:rPr lang="en-US" sz="2000">
                <a:solidFill>
                  <a:srgbClr val="000000"/>
                </a:solidFill>
                <a:latin typeface="Arial" charset="0"/>
                <a:cs typeface="Arial Unicode MS" charset="0"/>
              </a:rPr>
              <a:t>TESLA     ILC 9-8-9</a:t>
            </a:r>
            <a:endParaRPr lang="en-US" sz="3600">
              <a:solidFill>
                <a:srgbClr val="000000"/>
              </a:solidFill>
              <a:latin typeface="Arial" charset="0"/>
              <a:cs typeface="Arial Unicode MS"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solidFill>
                  <a:srgbClr val="000000"/>
                </a:solidFill>
              </a:rPr>
              <a:t>January, 2017    USPAS</a:t>
            </a:r>
          </a:p>
        </p:txBody>
      </p:sp>
      <p:sp>
        <p:nvSpPr>
          <p:cNvPr id="6" name="Footer Placeholder 4"/>
          <p:cNvSpPr>
            <a:spLocks noGrp="1"/>
          </p:cNvSpPr>
          <p:nvPr>
            <p:ph type="ftr" sz="quarter" idx="11"/>
          </p:nvPr>
        </p:nvSpPr>
        <p:spPr/>
        <p:txBody>
          <a:bodyPr/>
          <a:lstStyle/>
          <a:p>
            <a:r>
              <a:rPr lang="en-US"/>
              <a:t>Cryomodule Design    Tom Peterson</a:t>
            </a:r>
          </a:p>
        </p:txBody>
      </p:sp>
      <p:sp>
        <p:nvSpPr>
          <p:cNvPr id="7" name="Slide Number Placeholder 5"/>
          <p:cNvSpPr>
            <a:spLocks noGrp="1"/>
          </p:cNvSpPr>
          <p:nvPr>
            <p:ph type="sldNum" sz="quarter" idx="12"/>
          </p:nvPr>
        </p:nvSpPr>
        <p:spPr/>
        <p:txBody>
          <a:bodyPr/>
          <a:lstStyle/>
          <a:p>
            <a:fld id="{213824D7-32B6-3146-9BFE-99361D967E43}" type="slidenum">
              <a:rPr lang="en-US">
                <a:solidFill>
                  <a:srgbClr val="000000"/>
                </a:solidFill>
              </a:rPr>
              <a:pPr/>
              <a:t>38</a:t>
            </a:fld>
            <a:endParaRPr lang="en-US">
              <a:solidFill>
                <a:srgbClr val="000000"/>
              </a:solidFill>
            </a:endParaRPr>
          </a:p>
        </p:txBody>
      </p:sp>
      <p:sp>
        <p:nvSpPr>
          <p:cNvPr id="237570" name="Rectangle 2"/>
          <p:cNvSpPr>
            <a:spLocks noGrp="1" noChangeArrowheads="1"/>
          </p:cNvSpPr>
          <p:nvPr>
            <p:ph type="title"/>
          </p:nvPr>
        </p:nvSpPr>
        <p:spPr>
          <a:xfrm>
            <a:off x="1447800" y="457200"/>
            <a:ext cx="6934200" cy="914400"/>
          </a:xfrm>
        </p:spPr>
        <p:txBody>
          <a:bodyPr/>
          <a:lstStyle/>
          <a:p>
            <a:r>
              <a:rPr lang="en-US"/>
              <a:t>Power required for a non-isothermal load </a:t>
            </a:r>
          </a:p>
        </p:txBody>
      </p:sp>
      <p:sp>
        <p:nvSpPr>
          <p:cNvPr id="237571" name="Rectangle 3"/>
          <p:cNvSpPr>
            <a:spLocks noGrp="1" noChangeArrowheads="1"/>
          </p:cNvSpPr>
          <p:nvPr>
            <p:ph type="body" idx="1"/>
          </p:nvPr>
        </p:nvSpPr>
        <p:spPr>
          <a:xfrm>
            <a:off x="685800" y="1828800"/>
            <a:ext cx="7772400" cy="4343400"/>
          </a:xfrm>
        </p:spPr>
        <p:txBody>
          <a:bodyPr/>
          <a:lstStyle/>
          <a:p>
            <a:r>
              <a:rPr lang="en-US"/>
              <a:t>Use</a:t>
            </a:r>
          </a:p>
          <a:p>
            <a:r>
              <a:rPr lang="en-US"/>
              <a:t>Where P is the </a:t>
            </a:r>
            <a:r>
              <a:rPr lang="en-US">
                <a:solidFill>
                  <a:schemeClr val="accent2"/>
                </a:solidFill>
              </a:rPr>
              <a:t>ideal</a:t>
            </a:r>
            <a:r>
              <a:rPr lang="en-US"/>
              <a:t> room-temperature power required to remove a non-isothermal heat load </a:t>
            </a:r>
          </a:p>
          <a:p>
            <a:r>
              <a:rPr lang="en-US"/>
              <a:t>I will show the use of this later in calculating the ILC cryogenic system power </a:t>
            </a:r>
          </a:p>
        </p:txBody>
      </p:sp>
      <p:pic>
        <p:nvPicPr>
          <p:cNvPr id="2375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76400"/>
            <a:ext cx="60960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a:solidFill>
                  <a:srgbClr val="000000"/>
                </a:solidFill>
              </a:rPr>
              <a:t>January, 2017    USPAS</a:t>
            </a:r>
          </a:p>
        </p:txBody>
      </p:sp>
      <p:sp>
        <p:nvSpPr>
          <p:cNvPr id="5" name="Footer Placeholder 3"/>
          <p:cNvSpPr>
            <a:spLocks noGrp="1"/>
          </p:cNvSpPr>
          <p:nvPr>
            <p:ph type="ftr" sz="quarter" idx="11"/>
          </p:nvPr>
        </p:nvSpPr>
        <p:spPr/>
        <p:txBody>
          <a:bodyPr/>
          <a:lstStyle/>
          <a:p>
            <a:r>
              <a:rPr lang="en-US"/>
              <a:t>Cryomodule Design    Tom Peterson</a:t>
            </a:r>
          </a:p>
        </p:txBody>
      </p:sp>
      <p:sp>
        <p:nvSpPr>
          <p:cNvPr id="6" name="Slide Number Placeholder 4"/>
          <p:cNvSpPr>
            <a:spLocks noGrp="1"/>
          </p:cNvSpPr>
          <p:nvPr>
            <p:ph type="sldNum" sz="quarter" idx="12"/>
          </p:nvPr>
        </p:nvSpPr>
        <p:spPr/>
        <p:txBody>
          <a:bodyPr/>
          <a:lstStyle/>
          <a:p>
            <a:fld id="{9A0108B5-5FB4-5848-88D7-E193C59C30F0}" type="slidenum">
              <a:rPr lang="en-US">
                <a:solidFill>
                  <a:srgbClr val="000000"/>
                </a:solidFill>
              </a:rPr>
              <a:pPr/>
              <a:t>39</a:t>
            </a:fld>
            <a:endParaRPr lang="en-US">
              <a:solidFill>
                <a:srgbClr val="000000"/>
              </a:solidFill>
            </a:endParaRPr>
          </a:p>
        </p:txBody>
      </p:sp>
      <p:sp>
        <p:nvSpPr>
          <p:cNvPr id="155650" name="Rectangle 2"/>
          <p:cNvSpPr>
            <a:spLocks noGrp="1" noChangeArrowheads="1"/>
          </p:cNvSpPr>
          <p:nvPr>
            <p:ph type="title"/>
          </p:nvPr>
        </p:nvSpPr>
        <p:spPr>
          <a:xfrm>
            <a:off x="1981200" y="304800"/>
            <a:ext cx="6553200" cy="533400"/>
          </a:xfrm>
        </p:spPr>
        <p:txBody>
          <a:bodyPr/>
          <a:lstStyle/>
          <a:p>
            <a:r>
              <a:rPr lang="en-US"/>
              <a:t>Cryogenic unit parameters</a:t>
            </a:r>
          </a:p>
        </p:txBody>
      </p:sp>
      <p:graphicFrame>
        <p:nvGraphicFramePr>
          <p:cNvPr id="155653" name="Object 5"/>
          <p:cNvGraphicFramePr>
            <a:graphicFrameLocks noChangeAspect="1"/>
          </p:cNvGraphicFramePr>
          <p:nvPr/>
        </p:nvGraphicFramePr>
        <p:xfrm>
          <a:off x="406400" y="1527175"/>
          <a:ext cx="8332788" cy="3803650"/>
        </p:xfrm>
        <a:graphic>
          <a:graphicData uri="http://schemas.openxmlformats.org/presentationml/2006/ole">
            <mc:AlternateContent xmlns:mc="http://schemas.openxmlformats.org/markup-compatibility/2006">
              <mc:Choice xmlns:v="urn:schemas-microsoft-com:vml" Requires="v">
                <p:oleObj spid="_x0000_s80922" name="Worksheet" r:id="rId3" imgW="8330184" imgH="3803904" progId="Excel.Sheet.8">
                  <p:embed/>
                </p:oleObj>
              </mc:Choice>
              <mc:Fallback>
                <p:oleObj name="Worksheet" r:id="rId3" imgW="8330184" imgH="3803904"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1527175"/>
                        <a:ext cx="8332788" cy="3803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quarter" idx="10"/>
          </p:nvPr>
        </p:nvSpPr>
        <p:spPr/>
        <p:txBody>
          <a:bodyPr/>
          <a:lstStyle/>
          <a:p>
            <a:pPr>
              <a:defRPr/>
            </a:pPr>
            <a:r>
              <a:rPr lang="en-US"/>
              <a:t>January, 2017    USPAS</a:t>
            </a:r>
          </a:p>
        </p:txBody>
      </p:sp>
      <p:sp>
        <p:nvSpPr>
          <p:cNvPr id="5" name="Footer Placeholder 2"/>
          <p:cNvSpPr>
            <a:spLocks noGrp="1"/>
          </p:cNvSpPr>
          <p:nvPr>
            <p:ph type="ftr" sz="quarter" idx="11"/>
          </p:nvPr>
        </p:nvSpPr>
        <p:spPr/>
        <p:txBody>
          <a:bodyPr/>
          <a:lstStyle/>
          <a:p>
            <a:pPr>
              <a:defRPr/>
            </a:pPr>
            <a:r>
              <a:rPr lang="en-US"/>
              <a:t>Cryomodule Design    Tom Peterson</a:t>
            </a:r>
          </a:p>
        </p:txBody>
      </p:sp>
      <p:sp>
        <p:nvSpPr>
          <p:cNvPr id="6" name="Slide Number Placeholder 3"/>
          <p:cNvSpPr>
            <a:spLocks noGrp="1"/>
          </p:cNvSpPr>
          <p:nvPr>
            <p:ph type="sldNum" sz="quarter" idx="12"/>
          </p:nvPr>
        </p:nvSpPr>
        <p:spPr/>
        <p:txBody>
          <a:bodyPr/>
          <a:lstStyle/>
          <a:p>
            <a:pPr>
              <a:defRPr/>
            </a:pPr>
            <a:fld id="{1B6105DF-502C-BD4B-8DFC-CF87281B33F7}" type="slidenum">
              <a:rPr lang="en-US"/>
              <a:pPr>
                <a:defRPr/>
              </a:pPr>
              <a:t>4</a:t>
            </a:fld>
            <a:endParaRPr lang="en-US"/>
          </a:p>
        </p:txBody>
      </p:sp>
      <p:sp>
        <p:nvSpPr>
          <p:cNvPr id="411652" name="Rectangle 2"/>
          <p:cNvSpPr>
            <a:spLocks noGrp="1"/>
          </p:cNvSpPr>
          <p:nvPr>
            <p:ph type="title" idx="4294967295"/>
          </p:nvPr>
        </p:nvSpPr>
        <p:spPr/>
        <p:txBody>
          <a:bodyPr/>
          <a:lstStyle/>
          <a:p>
            <a:pPr eaLnBrk="1" hangingPunct="1">
              <a:defRPr/>
            </a:pPr>
            <a:r>
              <a:rPr lang="en-US">
                <a:cs typeface="+mj-cs"/>
              </a:rPr>
              <a:t>Cryomodule requirements -- major interfaces </a:t>
            </a:r>
          </a:p>
        </p:txBody>
      </p:sp>
      <p:sp>
        <p:nvSpPr>
          <p:cNvPr id="411653" name="Rectangle 3"/>
          <p:cNvSpPr>
            <a:spLocks noGrp="1"/>
          </p:cNvSpPr>
          <p:nvPr>
            <p:ph type="body" idx="4294967295"/>
          </p:nvPr>
        </p:nvSpPr>
        <p:spPr/>
        <p:txBody>
          <a:bodyPr/>
          <a:lstStyle/>
          <a:p>
            <a:pPr eaLnBrk="1" hangingPunct="1">
              <a:lnSpc>
                <a:spcPct val="90000"/>
              </a:lnSpc>
              <a:defRPr/>
            </a:pPr>
            <a:r>
              <a:rPr lang="en-US" sz="2800">
                <a:cs typeface="+mn-cs"/>
              </a:rPr>
              <a:t>Bayonet connections for helium supply and return </a:t>
            </a:r>
          </a:p>
          <a:p>
            <a:pPr eaLnBrk="1" hangingPunct="1">
              <a:lnSpc>
                <a:spcPct val="90000"/>
              </a:lnSpc>
              <a:defRPr/>
            </a:pPr>
            <a:r>
              <a:rPr lang="en-US" sz="2800">
                <a:cs typeface="+mn-cs"/>
              </a:rPr>
              <a:t>Vacuum vessel support structure </a:t>
            </a:r>
          </a:p>
          <a:p>
            <a:pPr eaLnBrk="1" hangingPunct="1">
              <a:lnSpc>
                <a:spcPct val="90000"/>
              </a:lnSpc>
              <a:defRPr/>
            </a:pPr>
            <a:r>
              <a:rPr lang="en-US" sz="2800">
                <a:cs typeface="+mn-cs"/>
              </a:rPr>
              <a:t>Beam tube connections at the cryomodule ends </a:t>
            </a:r>
          </a:p>
          <a:p>
            <a:pPr eaLnBrk="1" hangingPunct="1">
              <a:lnSpc>
                <a:spcPct val="90000"/>
              </a:lnSpc>
              <a:defRPr/>
            </a:pPr>
            <a:r>
              <a:rPr lang="en-US" sz="2800">
                <a:cs typeface="+mn-cs"/>
              </a:rPr>
              <a:t>RF waveguide to input couplers </a:t>
            </a:r>
          </a:p>
          <a:p>
            <a:pPr eaLnBrk="1" hangingPunct="1">
              <a:lnSpc>
                <a:spcPct val="90000"/>
              </a:lnSpc>
              <a:defRPr/>
            </a:pPr>
            <a:r>
              <a:rPr lang="en-US" sz="2800">
                <a:cs typeface="+mn-cs"/>
              </a:rPr>
              <a:t>Instrumentation connectors on the vacuum shell </a:t>
            </a:r>
          </a:p>
          <a:p>
            <a:pPr eaLnBrk="1" hangingPunct="1">
              <a:lnSpc>
                <a:spcPct val="90000"/>
              </a:lnSpc>
              <a:defRPr/>
            </a:pPr>
            <a:r>
              <a:rPr lang="en-US" sz="2800">
                <a:cs typeface="+mn-cs"/>
              </a:rPr>
              <a:t>Alignment fiducials on the vacuum shell with reference to cavity positions.  </a:t>
            </a:r>
          </a:p>
          <a:p>
            <a:pPr eaLnBrk="1" hangingPunct="1">
              <a:lnSpc>
                <a:spcPct val="90000"/>
              </a:lnSpc>
              <a:defRPr/>
            </a:pPr>
            <a:endParaRPr lang="en-US" sz="2800">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solidFill>
                  <a:srgbClr val="000000"/>
                </a:solidFill>
              </a:rPr>
              <a:t>January, 2017    USPAS</a:t>
            </a:r>
          </a:p>
        </p:txBody>
      </p:sp>
      <p:sp>
        <p:nvSpPr>
          <p:cNvPr id="5" name="Footer Placeholder 4"/>
          <p:cNvSpPr>
            <a:spLocks noGrp="1"/>
          </p:cNvSpPr>
          <p:nvPr>
            <p:ph type="ftr" sz="quarter" idx="11"/>
          </p:nvPr>
        </p:nvSpPr>
        <p:spPr/>
        <p:txBody>
          <a:bodyPr/>
          <a:lstStyle/>
          <a:p>
            <a:r>
              <a:rPr lang="en-US"/>
              <a:t>Cryomodule Design    Tom Peterson</a:t>
            </a:r>
          </a:p>
        </p:txBody>
      </p:sp>
      <p:sp>
        <p:nvSpPr>
          <p:cNvPr id="6" name="Slide Number Placeholder 5"/>
          <p:cNvSpPr>
            <a:spLocks noGrp="1"/>
          </p:cNvSpPr>
          <p:nvPr>
            <p:ph type="sldNum" sz="quarter" idx="12"/>
          </p:nvPr>
        </p:nvSpPr>
        <p:spPr/>
        <p:txBody>
          <a:bodyPr/>
          <a:lstStyle/>
          <a:p>
            <a:fld id="{5A8D0F51-FAE4-4141-B2AD-275C2DBC1939}" type="slidenum">
              <a:rPr lang="en-US">
                <a:solidFill>
                  <a:srgbClr val="000000"/>
                </a:solidFill>
              </a:rPr>
              <a:pPr/>
              <a:t>40</a:t>
            </a:fld>
            <a:endParaRPr lang="en-US">
              <a:solidFill>
                <a:srgbClr val="000000"/>
              </a:solidFill>
            </a:endParaRPr>
          </a:p>
        </p:txBody>
      </p:sp>
      <p:sp>
        <p:nvSpPr>
          <p:cNvPr id="156674" name="Rectangle 2"/>
          <p:cNvSpPr>
            <a:spLocks noGrp="1" noChangeArrowheads="1"/>
          </p:cNvSpPr>
          <p:nvPr>
            <p:ph type="title"/>
          </p:nvPr>
        </p:nvSpPr>
        <p:spPr>
          <a:xfrm>
            <a:off x="1828800" y="152400"/>
            <a:ext cx="6934200" cy="685800"/>
          </a:xfrm>
        </p:spPr>
        <p:txBody>
          <a:bodyPr/>
          <a:lstStyle/>
          <a:p>
            <a:r>
              <a:rPr lang="en-US"/>
              <a:t>CERN LHC capacity multipliers </a:t>
            </a:r>
          </a:p>
        </p:txBody>
      </p:sp>
      <p:sp>
        <p:nvSpPr>
          <p:cNvPr id="156675" name="Rectangle 3"/>
          <p:cNvSpPr>
            <a:spLocks noGrp="1" noChangeArrowheads="1"/>
          </p:cNvSpPr>
          <p:nvPr>
            <p:ph type="body" idx="1"/>
          </p:nvPr>
        </p:nvSpPr>
        <p:spPr>
          <a:xfrm>
            <a:off x="685800" y="1254125"/>
            <a:ext cx="7772400" cy="4918075"/>
          </a:xfrm>
        </p:spPr>
        <p:txBody>
          <a:bodyPr/>
          <a:lstStyle/>
          <a:p>
            <a:r>
              <a:rPr lang="en-US"/>
              <a:t>We have adopted a modified version of the LHC cryogenic capacity formulation for ILC </a:t>
            </a:r>
          </a:p>
          <a:p>
            <a:r>
              <a:rPr lang="en-US"/>
              <a:t>Cryo capacity = Fo x (Qd x Fud + Qs x Fus) </a:t>
            </a:r>
          </a:p>
          <a:p>
            <a:pPr lvl="1"/>
            <a:r>
              <a:rPr lang="en-US"/>
              <a:t>Fo is overcapacity for control and off-design or off-optimum operation </a:t>
            </a:r>
          </a:p>
          <a:p>
            <a:pPr lvl="1"/>
            <a:r>
              <a:rPr lang="en-US"/>
              <a:t>Qs is predicted static heat load</a:t>
            </a:r>
          </a:p>
          <a:p>
            <a:pPr lvl="1"/>
            <a:r>
              <a:rPr lang="en-US"/>
              <a:t>Fus is uncertainty factor static heat load estimate</a:t>
            </a:r>
          </a:p>
          <a:p>
            <a:pPr lvl="1"/>
            <a:r>
              <a:rPr lang="en-US"/>
              <a:t>Fud is uncertainty factor dynamic heat load estimate</a:t>
            </a:r>
          </a:p>
          <a:p>
            <a:pPr lvl="1"/>
            <a:r>
              <a:rPr lang="en-US"/>
              <a:t>Qd is predicted dynamic heat load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a:solidFill>
                  <a:srgbClr val="000000"/>
                </a:solidFill>
              </a:rPr>
              <a:t>January, 2017    USPAS</a:t>
            </a:r>
          </a:p>
        </p:txBody>
      </p:sp>
      <p:sp>
        <p:nvSpPr>
          <p:cNvPr id="32" name="Footer Placeholder 4"/>
          <p:cNvSpPr>
            <a:spLocks noGrp="1"/>
          </p:cNvSpPr>
          <p:nvPr>
            <p:ph type="ftr" sz="quarter" idx="11"/>
          </p:nvPr>
        </p:nvSpPr>
        <p:spPr/>
        <p:txBody>
          <a:bodyPr/>
          <a:lstStyle/>
          <a:p>
            <a:r>
              <a:rPr lang="en-US"/>
              <a:t>Cryomodule Design    Tom Peterson</a:t>
            </a:r>
          </a:p>
        </p:txBody>
      </p:sp>
      <p:sp>
        <p:nvSpPr>
          <p:cNvPr id="33" name="Slide Number Placeholder 5"/>
          <p:cNvSpPr>
            <a:spLocks noGrp="1"/>
          </p:cNvSpPr>
          <p:nvPr>
            <p:ph type="sldNum" sz="quarter" idx="12"/>
          </p:nvPr>
        </p:nvSpPr>
        <p:spPr/>
        <p:txBody>
          <a:bodyPr/>
          <a:lstStyle/>
          <a:p>
            <a:fld id="{A6749C85-6203-004B-9EAF-085BA8433078}" type="slidenum">
              <a:rPr lang="en-US">
                <a:solidFill>
                  <a:srgbClr val="000000"/>
                </a:solidFill>
              </a:rPr>
              <a:pPr/>
              <a:t>41</a:t>
            </a:fld>
            <a:endParaRPr lang="en-US">
              <a:solidFill>
                <a:srgbClr val="000000"/>
              </a:solidFill>
            </a:endParaRPr>
          </a:p>
        </p:txBody>
      </p:sp>
      <p:sp>
        <p:nvSpPr>
          <p:cNvPr id="157698" name="Rectangle 2"/>
          <p:cNvSpPr>
            <a:spLocks noGrp="1" noChangeArrowheads="1"/>
          </p:cNvSpPr>
          <p:nvPr>
            <p:ph type="title"/>
          </p:nvPr>
        </p:nvSpPr>
        <p:spPr>
          <a:xfrm>
            <a:off x="2133600" y="304800"/>
            <a:ext cx="6664325" cy="547688"/>
          </a:xfrm>
        </p:spPr>
        <p:txBody>
          <a:bodyPr/>
          <a:lstStyle/>
          <a:p>
            <a:r>
              <a:rPr lang="en-GB"/>
              <a:t>Heat Load evolution in LHC</a:t>
            </a:r>
          </a:p>
        </p:txBody>
      </p:sp>
      <p:graphicFrame>
        <p:nvGraphicFramePr>
          <p:cNvPr id="157727" name="Group 31"/>
          <p:cNvGraphicFramePr>
            <a:graphicFrameLocks noGrp="1"/>
          </p:cNvGraphicFramePr>
          <p:nvPr>
            <p:ph idx="1"/>
          </p:nvPr>
        </p:nvGraphicFramePr>
        <p:xfrm>
          <a:off x="300038" y="1981200"/>
          <a:ext cx="8501062" cy="2662560"/>
        </p:xfrm>
        <a:graphic>
          <a:graphicData uri="http://schemas.openxmlformats.org/drawingml/2006/table">
            <a:tbl>
              <a:tblPr/>
              <a:tblGrid>
                <a:gridCol w="1728787">
                  <a:extLst>
                    <a:ext uri="{9D8B030D-6E8A-4147-A177-3AD203B41FA5}">
                      <a16:colId xmlns:a16="http://schemas.microsoft.com/office/drawing/2014/main" val="20000"/>
                    </a:ext>
                  </a:extLst>
                </a:gridCol>
                <a:gridCol w="2300288">
                  <a:extLst>
                    <a:ext uri="{9D8B030D-6E8A-4147-A177-3AD203B41FA5}">
                      <a16:colId xmlns:a16="http://schemas.microsoft.com/office/drawing/2014/main" val="20001"/>
                    </a:ext>
                  </a:extLst>
                </a:gridCol>
                <a:gridCol w="4471987">
                  <a:extLst>
                    <a:ext uri="{9D8B030D-6E8A-4147-A177-3AD203B41FA5}">
                      <a16:colId xmlns:a16="http://schemas.microsoft.com/office/drawing/2014/main" val="20002"/>
                    </a:ext>
                  </a:extLst>
                </a:gridCol>
              </a:tblGrid>
              <a:tr h="614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a:ln>
                            <a:noFill/>
                          </a:ln>
                          <a:solidFill>
                            <a:srgbClr val="23346C"/>
                          </a:solidFill>
                          <a:effectLst/>
                          <a:latin typeface="Arial" charset="0"/>
                          <a:ea typeface="ＭＳ Ｐゴシック" charset="0"/>
                          <a:cs typeface="Arial Unicode MS" charset="0"/>
                        </a:rPr>
                        <a:t>Temperature level</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a:ln>
                            <a:noFill/>
                          </a:ln>
                          <a:solidFill>
                            <a:srgbClr val="23346C"/>
                          </a:solidFill>
                          <a:effectLst/>
                          <a:latin typeface="Arial" charset="0"/>
                          <a:ea typeface="ＭＳ Ｐゴシック" charset="0"/>
                          <a:cs typeface="Arial Unicode MS" charset="0"/>
                        </a:rPr>
                        <a:t>Heat load increase w/r to Pink Book</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a:ln>
                            <a:noFill/>
                          </a:ln>
                          <a:solidFill>
                            <a:srgbClr val="23346C"/>
                          </a:solidFill>
                          <a:effectLst/>
                          <a:latin typeface="Arial" charset="0"/>
                          <a:ea typeface="ＭＳ Ｐゴシック" charset="0"/>
                          <a:cs typeface="Arial Unicode MS" charset="0"/>
                        </a:rPr>
                        <a:t>Main contribution to the increase</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1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a:ln>
                            <a:noFill/>
                          </a:ln>
                          <a:solidFill>
                            <a:srgbClr val="23346C"/>
                          </a:solidFill>
                          <a:effectLst/>
                          <a:latin typeface="Arial" charset="0"/>
                          <a:ea typeface="ＭＳ Ｐゴシック" charset="0"/>
                          <a:cs typeface="Arial Unicode MS" charset="0"/>
                        </a:rPr>
                        <a:t>50-75 K</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a:ln>
                            <a:noFill/>
                          </a:ln>
                          <a:solidFill>
                            <a:srgbClr val="23346C"/>
                          </a:solidFill>
                          <a:effectLst/>
                          <a:latin typeface="Arial" charset="0"/>
                          <a:ea typeface="ＭＳ Ｐゴシック" charset="0"/>
                          <a:cs typeface="Arial Unicode MS" charset="0"/>
                        </a:rPr>
                        <a:t>1,3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a:ln>
                            <a:noFill/>
                          </a:ln>
                          <a:solidFill>
                            <a:srgbClr val="23346C"/>
                          </a:solidFill>
                          <a:effectLst/>
                          <a:latin typeface="Arial" charset="0"/>
                          <a:ea typeface="ＭＳ Ｐゴシック" charset="0"/>
                          <a:cs typeface="Arial Unicode MS" charset="0"/>
                        </a:rPr>
                        <a:t>Separate distribution line </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7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a:ln>
                            <a:noFill/>
                          </a:ln>
                          <a:solidFill>
                            <a:srgbClr val="23346C"/>
                          </a:solidFill>
                          <a:effectLst/>
                          <a:latin typeface="Arial" charset="0"/>
                          <a:ea typeface="ＭＳ Ｐゴシック" charset="0"/>
                          <a:cs typeface="Arial Unicode MS" charset="0"/>
                        </a:rPr>
                        <a:t>4-20 K</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a:ln>
                            <a:noFill/>
                          </a:ln>
                          <a:solidFill>
                            <a:srgbClr val="23346C"/>
                          </a:solidFill>
                          <a:effectLst/>
                          <a:latin typeface="Arial" charset="0"/>
                          <a:ea typeface="ＭＳ Ｐゴシック" charset="0"/>
                          <a:cs typeface="Arial Unicode MS" charset="0"/>
                        </a:rPr>
                        <a:t>1,3</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a:ln>
                            <a:noFill/>
                          </a:ln>
                          <a:solidFill>
                            <a:srgbClr val="23346C"/>
                          </a:solidFill>
                          <a:effectLst/>
                          <a:latin typeface="Arial" charset="0"/>
                          <a:ea typeface="ＭＳ Ｐゴシック" charset="0"/>
                          <a:cs typeface="Arial Unicode MS" charset="0"/>
                        </a:rPr>
                        <a:t>Electron-cloud deposition</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4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a:ln>
                            <a:noFill/>
                          </a:ln>
                          <a:solidFill>
                            <a:srgbClr val="23346C"/>
                          </a:solidFill>
                          <a:effectLst/>
                          <a:latin typeface="Arial" charset="0"/>
                          <a:ea typeface="ＭＳ Ｐゴシック" charset="0"/>
                          <a:cs typeface="Arial Unicode MS" charset="0"/>
                        </a:rPr>
                        <a:t>1,9 K</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a:ln>
                            <a:noFill/>
                          </a:ln>
                          <a:solidFill>
                            <a:srgbClr val="23346C"/>
                          </a:solidFill>
                          <a:effectLst/>
                          <a:latin typeface="Arial" charset="0"/>
                          <a:ea typeface="ＭＳ Ｐゴシック" charset="0"/>
                          <a:cs typeface="Arial Unicode MS" charset="0"/>
                        </a:rPr>
                        <a:t>1,5</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a:ln>
                            <a:noFill/>
                          </a:ln>
                          <a:solidFill>
                            <a:srgbClr val="23346C"/>
                          </a:solidFill>
                          <a:effectLst/>
                          <a:latin typeface="Arial" charset="0"/>
                          <a:ea typeface="ＭＳ Ｐゴシック" charset="0"/>
                          <a:cs typeface="Arial Unicode MS" charset="0"/>
                        </a:rPr>
                        <a:t>Beam gas scattering, secondaries, beam losses</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a:ln>
                            <a:noFill/>
                          </a:ln>
                          <a:solidFill>
                            <a:srgbClr val="23346C"/>
                          </a:solidFill>
                          <a:effectLst/>
                          <a:latin typeface="Arial" charset="0"/>
                          <a:ea typeface="ＭＳ Ｐゴシック" charset="0"/>
                          <a:cs typeface="Arial Unicode MS" charset="0"/>
                        </a:rPr>
                        <a:t>Current lead cooling</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a:ln>
                            <a:noFill/>
                          </a:ln>
                          <a:solidFill>
                            <a:srgbClr val="23346C"/>
                          </a:solidFill>
                          <a:effectLst/>
                          <a:latin typeface="Arial" charset="0"/>
                          <a:ea typeface="ＭＳ Ｐゴシック" charset="0"/>
                          <a:cs typeface="Arial Unicode MS" charset="0"/>
                        </a:rPr>
                        <a:t>1,7</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a:ln>
                            <a:noFill/>
                          </a:ln>
                          <a:solidFill>
                            <a:srgbClr val="23346C"/>
                          </a:solidFill>
                          <a:effectLst/>
                          <a:latin typeface="Arial" charset="0"/>
                          <a:ea typeface="ＭＳ Ｐゴシック" charset="0"/>
                          <a:cs typeface="Arial Unicode MS" charset="0"/>
                        </a:rPr>
                        <a:t>Separate electrical feeding of MB, MQF &amp; MQD </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57725" name="Text Box 29"/>
          <p:cNvSpPr txBox="1">
            <a:spLocks noChangeArrowheads="1"/>
          </p:cNvSpPr>
          <p:nvPr/>
        </p:nvSpPr>
        <p:spPr bwMode="auto">
          <a:xfrm>
            <a:off x="365125" y="1066800"/>
            <a:ext cx="64182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a:solidFill>
                  <a:srgbClr val="003399"/>
                </a:solidFill>
                <a:cs typeface="Arial Unicode MS" charset="0"/>
              </a:rPr>
              <a:t>Basic Configuration: Pink Book 1996</a:t>
            </a:r>
          </a:p>
          <a:p>
            <a:r>
              <a:rPr lang="en-GB">
                <a:solidFill>
                  <a:srgbClr val="003399"/>
                </a:solidFill>
                <a:cs typeface="Arial Unicode MS" charset="0"/>
              </a:rPr>
              <a:t>Design Report: Design Report Document 2004</a:t>
            </a:r>
          </a:p>
        </p:txBody>
      </p:sp>
      <p:sp>
        <p:nvSpPr>
          <p:cNvPr id="157726" name="Text Box 30"/>
          <p:cNvSpPr txBox="1">
            <a:spLocks noChangeArrowheads="1"/>
          </p:cNvSpPr>
          <p:nvPr/>
        </p:nvSpPr>
        <p:spPr bwMode="auto">
          <a:xfrm>
            <a:off x="336550" y="4968875"/>
            <a:ext cx="81740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a:solidFill>
                  <a:srgbClr val="003399"/>
                </a:solidFill>
                <a:cs typeface="Arial Unicode MS" charset="0"/>
              </a:rPr>
              <a:t>At the early design phase of a project, margins are needed to cover unknown data or project configuration change.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solidFill>
                  <a:srgbClr val="000000"/>
                </a:solidFill>
              </a:rPr>
              <a:t>January, 2017    USPAS</a:t>
            </a:r>
          </a:p>
        </p:txBody>
      </p:sp>
      <p:sp>
        <p:nvSpPr>
          <p:cNvPr id="5" name="Footer Placeholder 4"/>
          <p:cNvSpPr>
            <a:spLocks noGrp="1"/>
          </p:cNvSpPr>
          <p:nvPr>
            <p:ph type="ftr" sz="quarter" idx="11"/>
          </p:nvPr>
        </p:nvSpPr>
        <p:spPr/>
        <p:txBody>
          <a:bodyPr/>
          <a:lstStyle/>
          <a:p>
            <a:r>
              <a:rPr lang="en-US"/>
              <a:t>Cryomodule Design    Tom Peterson</a:t>
            </a:r>
          </a:p>
        </p:txBody>
      </p:sp>
      <p:sp>
        <p:nvSpPr>
          <p:cNvPr id="6" name="Slide Number Placeholder 5"/>
          <p:cNvSpPr>
            <a:spLocks noGrp="1"/>
          </p:cNvSpPr>
          <p:nvPr>
            <p:ph type="sldNum" sz="quarter" idx="12"/>
          </p:nvPr>
        </p:nvSpPr>
        <p:spPr/>
        <p:txBody>
          <a:bodyPr/>
          <a:lstStyle/>
          <a:p>
            <a:fld id="{912DC5EB-CF33-8F47-A6B9-B0F080842348}" type="slidenum">
              <a:rPr lang="en-US">
                <a:solidFill>
                  <a:srgbClr val="000000"/>
                </a:solidFill>
              </a:rPr>
              <a:pPr/>
              <a:t>42</a:t>
            </a:fld>
            <a:endParaRPr lang="en-US">
              <a:solidFill>
                <a:srgbClr val="000000"/>
              </a:solidFill>
            </a:endParaRPr>
          </a:p>
        </p:txBody>
      </p:sp>
      <p:sp>
        <p:nvSpPr>
          <p:cNvPr id="136194" name="Rectangle 2"/>
          <p:cNvSpPr>
            <a:spLocks noGrp="1" noChangeArrowheads="1"/>
          </p:cNvSpPr>
          <p:nvPr>
            <p:ph type="title"/>
          </p:nvPr>
        </p:nvSpPr>
        <p:spPr/>
        <p:txBody>
          <a:bodyPr/>
          <a:lstStyle/>
          <a:p>
            <a:r>
              <a:rPr lang="en-GB" dirty="0"/>
              <a:t>Cryogenic system design </a:t>
            </a:r>
          </a:p>
        </p:txBody>
      </p:sp>
      <p:sp>
        <p:nvSpPr>
          <p:cNvPr id="136195" name="Rectangle 3"/>
          <p:cNvSpPr>
            <a:spLocks noGrp="1" noChangeArrowheads="1"/>
          </p:cNvSpPr>
          <p:nvPr>
            <p:ph type="body" idx="1"/>
          </p:nvPr>
        </p:nvSpPr>
        <p:spPr>
          <a:xfrm>
            <a:off x="685800" y="1066800"/>
            <a:ext cx="7772400" cy="5105400"/>
          </a:xfrm>
        </p:spPr>
        <p:txBody>
          <a:bodyPr/>
          <a:lstStyle/>
          <a:p>
            <a:pPr>
              <a:lnSpc>
                <a:spcPct val="90000"/>
              </a:lnSpc>
            </a:pPr>
            <a:r>
              <a:rPr lang="en-GB" sz="2400" dirty="0"/>
              <a:t>Fairly complete accounting of cold devices with heat load estimates and locations </a:t>
            </a:r>
          </a:p>
          <a:p>
            <a:pPr lvl="1">
              <a:lnSpc>
                <a:spcPct val="90000"/>
              </a:lnSpc>
            </a:pPr>
            <a:r>
              <a:rPr lang="en-GB" sz="2000" dirty="0"/>
              <a:t>Some cold devices still not well defined </a:t>
            </a:r>
          </a:p>
          <a:p>
            <a:pPr lvl="1">
              <a:lnSpc>
                <a:spcPct val="90000"/>
              </a:lnSpc>
            </a:pPr>
            <a:r>
              <a:rPr lang="en-GB" sz="2000" dirty="0"/>
              <a:t>Some heat loads are very rough estimates </a:t>
            </a:r>
          </a:p>
          <a:p>
            <a:pPr>
              <a:lnSpc>
                <a:spcPct val="90000"/>
              </a:lnSpc>
            </a:pPr>
            <a:r>
              <a:rPr lang="en-GB" sz="2400" dirty="0"/>
              <a:t>Cryogenic plant capacities have been estimated </a:t>
            </a:r>
          </a:p>
          <a:p>
            <a:pPr lvl="1">
              <a:lnSpc>
                <a:spcPct val="90000"/>
              </a:lnSpc>
            </a:pPr>
            <a:r>
              <a:rPr lang="en-GB" sz="2000" dirty="0"/>
              <a:t>Overall margin about 1.54  </a:t>
            </a:r>
          </a:p>
          <a:p>
            <a:pPr lvl="1">
              <a:lnSpc>
                <a:spcPct val="90000"/>
              </a:lnSpc>
            </a:pPr>
            <a:r>
              <a:rPr lang="en-GB" sz="2000" dirty="0"/>
              <a:t>Main </a:t>
            </a:r>
            <a:r>
              <a:rPr lang="en-GB" sz="2000" dirty="0" err="1"/>
              <a:t>linac</a:t>
            </a:r>
            <a:r>
              <a:rPr lang="en-GB" sz="2000" dirty="0"/>
              <a:t> plants dominate, each at 20 kW @ 4.5 K equiv.  </a:t>
            </a:r>
          </a:p>
          <a:p>
            <a:pPr>
              <a:lnSpc>
                <a:spcPct val="90000"/>
              </a:lnSpc>
            </a:pPr>
            <a:r>
              <a:rPr lang="en-GB" sz="2400" dirty="0"/>
              <a:t>Component conceptual designs (distribution boxes, end boxes, transfer lines) remained sketchy  </a:t>
            </a:r>
          </a:p>
          <a:p>
            <a:pPr lvl="1">
              <a:lnSpc>
                <a:spcPct val="90000"/>
              </a:lnSpc>
            </a:pPr>
            <a:r>
              <a:rPr lang="en-GB" sz="2000" dirty="0"/>
              <a:t>Need these to define space requirements and make cost estimates </a:t>
            </a:r>
          </a:p>
          <a:p>
            <a:pPr lvl="1">
              <a:lnSpc>
                <a:spcPct val="90000"/>
              </a:lnSpc>
            </a:pPr>
            <a:r>
              <a:rPr lang="en-GB" sz="2000" dirty="0"/>
              <a:t>Used area system lattice designs to develop transfer line lengths and conceptual </a:t>
            </a:r>
            <a:r>
              <a:rPr lang="en-GB" sz="2000" dirty="0" err="1"/>
              <a:t>cryosystem</a:t>
            </a:r>
            <a:r>
              <a:rPr lang="en-GB" sz="2000" dirty="0"/>
              <a:t> layouts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January, 2017    USPAS</a:t>
            </a:r>
          </a:p>
        </p:txBody>
      </p:sp>
      <p:sp>
        <p:nvSpPr>
          <p:cNvPr id="5" name="Footer Placeholder 4"/>
          <p:cNvSpPr>
            <a:spLocks noGrp="1"/>
          </p:cNvSpPr>
          <p:nvPr>
            <p:ph type="ftr" sz="quarter" idx="11"/>
          </p:nvPr>
        </p:nvSpPr>
        <p:spPr/>
        <p:txBody>
          <a:bodyPr/>
          <a:lstStyle/>
          <a:p>
            <a:pPr>
              <a:defRPr/>
            </a:pPr>
            <a:r>
              <a:rPr lang="en-US"/>
              <a:t>Cryomodule Design    Tom Peterson</a:t>
            </a:r>
          </a:p>
        </p:txBody>
      </p:sp>
      <p:sp>
        <p:nvSpPr>
          <p:cNvPr id="6" name="Slide Number Placeholder 5"/>
          <p:cNvSpPr>
            <a:spLocks noGrp="1"/>
          </p:cNvSpPr>
          <p:nvPr>
            <p:ph type="sldNum" sz="quarter" idx="12"/>
          </p:nvPr>
        </p:nvSpPr>
        <p:spPr/>
        <p:txBody>
          <a:bodyPr/>
          <a:lstStyle/>
          <a:p>
            <a:pPr>
              <a:defRPr/>
            </a:pPr>
            <a:fld id="{DCD06E46-0233-7A49-92DF-29FB362860A1}" type="slidenum">
              <a:rPr lang="en-US"/>
              <a:pPr>
                <a:defRPr/>
              </a:pPr>
              <a:t>43</a:t>
            </a:fld>
            <a:endParaRPr lang="en-US"/>
          </a:p>
        </p:txBody>
      </p:sp>
      <p:sp>
        <p:nvSpPr>
          <p:cNvPr id="432134" name="Rectangle 6"/>
          <p:cNvSpPr>
            <a:spLocks noGrp="1" noChangeArrowheads="1"/>
          </p:cNvSpPr>
          <p:nvPr>
            <p:ph type="title"/>
          </p:nvPr>
        </p:nvSpPr>
        <p:spPr>
          <a:xfrm>
            <a:off x="685800" y="533400"/>
            <a:ext cx="7772400" cy="609600"/>
          </a:xfrm>
        </p:spPr>
        <p:txBody>
          <a:bodyPr/>
          <a:lstStyle/>
          <a:p>
            <a:pPr eaLnBrk="1" hangingPunct="1">
              <a:defRPr/>
            </a:pPr>
            <a:r>
              <a:rPr lang="en-US">
                <a:cs typeface="+mj-cs"/>
              </a:rPr>
              <a:t>Cryomodule string segmentation </a:t>
            </a:r>
          </a:p>
        </p:txBody>
      </p:sp>
      <p:sp>
        <p:nvSpPr>
          <p:cNvPr id="432135" name="Rectangle 7"/>
          <p:cNvSpPr>
            <a:spLocks noGrp="1" noChangeArrowheads="1"/>
          </p:cNvSpPr>
          <p:nvPr>
            <p:ph type="body" idx="1"/>
          </p:nvPr>
        </p:nvSpPr>
        <p:spPr>
          <a:xfrm>
            <a:off x="685800" y="1219200"/>
            <a:ext cx="7772400" cy="4876800"/>
          </a:xfrm>
        </p:spPr>
        <p:txBody>
          <a:bodyPr/>
          <a:lstStyle/>
          <a:p>
            <a:pPr eaLnBrk="1" hangingPunct="1">
              <a:lnSpc>
                <a:spcPct val="90000"/>
              </a:lnSpc>
              <a:defRPr/>
            </a:pPr>
            <a:r>
              <a:rPr lang="en-US" sz="2400">
                <a:cs typeface="+mn-cs"/>
              </a:rPr>
              <a:t>Various degrees of possible segmentation </a:t>
            </a:r>
          </a:p>
          <a:p>
            <a:pPr lvl="1" eaLnBrk="1" hangingPunct="1">
              <a:lnSpc>
                <a:spcPct val="90000"/>
              </a:lnSpc>
              <a:defRPr/>
            </a:pPr>
            <a:r>
              <a:rPr lang="en-US" sz="2000"/>
              <a:t>Total isolation and warm-up with adjacent cryomodule cold </a:t>
            </a:r>
          </a:p>
          <a:p>
            <a:pPr lvl="1" eaLnBrk="1" hangingPunct="1">
              <a:lnSpc>
                <a:spcPct val="90000"/>
              </a:lnSpc>
              <a:defRPr/>
            </a:pPr>
            <a:r>
              <a:rPr lang="en-US" sz="2000"/>
              <a:t>Total separation of vacuum and cryogenic circuits but no provisions for maintaining segments cold which are adjacent to warm cryomodules </a:t>
            </a:r>
          </a:p>
          <a:p>
            <a:pPr lvl="2" eaLnBrk="1" hangingPunct="1">
              <a:lnSpc>
                <a:spcPct val="90000"/>
              </a:lnSpc>
              <a:defRPr/>
            </a:pPr>
            <a:r>
              <a:rPr lang="en-US" sz="1800"/>
              <a:t>Limits extent of control lengths and vacuum </a:t>
            </a:r>
          </a:p>
          <a:p>
            <a:pPr lvl="2" eaLnBrk="1" hangingPunct="1">
              <a:lnSpc>
                <a:spcPct val="90000"/>
              </a:lnSpc>
              <a:defRPr/>
            </a:pPr>
            <a:r>
              <a:rPr lang="en-US" sz="1800"/>
              <a:t>No end buffer from adjacent cold segment for vacuum let-up of warm segment.  E.g., one must warm three segments to let up one.  </a:t>
            </a:r>
          </a:p>
          <a:p>
            <a:pPr lvl="2" eaLnBrk="1" hangingPunct="1">
              <a:lnSpc>
                <a:spcPct val="90000"/>
              </a:lnSpc>
              <a:defRPr/>
            </a:pPr>
            <a:r>
              <a:rPr lang="en-US" sz="1800"/>
              <a:t>Segments downstream of warm one may not be held cold </a:t>
            </a:r>
          </a:p>
          <a:p>
            <a:pPr lvl="1" eaLnBrk="1" hangingPunct="1">
              <a:lnSpc>
                <a:spcPct val="90000"/>
              </a:lnSpc>
              <a:defRPr/>
            </a:pPr>
            <a:r>
              <a:rPr lang="en-US" sz="2000"/>
              <a:t>Vacuum isolation and/or cryo circuit extent of various lengths, not all equal </a:t>
            </a:r>
          </a:p>
          <a:p>
            <a:pPr lvl="2" eaLnBrk="1" hangingPunct="1">
              <a:lnSpc>
                <a:spcPct val="90000"/>
              </a:lnSpc>
              <a:defRPr/>
            </a:pPr>
            <a:r>
              <a:rPr lang="en-US" sz="1800"/>
              <a:t>For example, liquid flow path shorter than thermal shield circuits </a:t>
            </a:r>
          </a:p>
          <a:p>
            <a:pPr lvl="2" eaLnBrk="1" hangingPunct="1">
              <a:lnSpc>
                <a:spcPct val="90000"/>
              </a:lnSpc>
              <a:defRPr/>
            </a:pPr>
            <a:r>
              <a:rPr lang="en-US" sz="1800"/>
              <a:t>Some valves distributed more finely than others.  May have small </a:t>
            </a:r>
            <a:r>
              <a:rPr lang="ja-JP" altLang="en-US" sz="1800">
                <a:latin typeface="Arial"/>
              </a:rPr>
              <a:t>“</a:t>
            </a:r>
            <a:r>
              <a:rPr lang="en-US" sz="1800"/>
              <a:t>feed boxes</a:t>
            </a:r>
            <a:r>
              <a:rPr lang="ja-JP" altLang="en-US" sz="1800">
                <a:latin typeface="Arial"/>
              </a:rPr>
              <a:t>”</a:t>
            </a:r>
            <a:r>
              <a:rPr lang="en-US" sz="1800"/>
              <a:t> or valves in cryomodules for 2 K liquid supply.  </a:t>
            </a:r>
          </a:p>
          <a:p>
            <a:pPr lvl="1" eaLnBrk="1" hangingPunct="1">
              <a:lnSpc>
                <a:spcPct val="90000"/>
              </a:lnSpc>
              <a:defRPr/>
            </a:pPr>
            <a:r>
              <a:rPr lang="en-US" sz="2000"/>
              <a:t>Relief valve frequency -- low MAWP may force frequent vents</a:t>
            </a:r>
            <a:endParaRPr lang="en-US" sz="2400"/>
          </a:p>
          <a:p>
            <a:pPr eaLnBrk="1" hangingPunct="1">
              <a:lnSpc>
                <a:spcPct val="90000"/>
              </a:lnSpc>
              <a:defRPr/>
            </a:pPr>
            <a:r>
              <a:rPr lang="en-US" sz="2400">
                <a:cs typeface="+mn-cs"/>
              </a:rPr>
              <a:t>Pipe sizes trade off with segmentation lengths</a:t>
            </a:r>
            <a:r>
              <a:rPr lang="en-US" sz="2800">
                <a:cs typeface="+mn-cs"/>
              </a:rPr>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quarter" idx="10"/>
          </p:nvPr>
        </p:nvSpPr>
        <p:spPr/>
        <p:txBody>
          <a:bodyPr/>
          <a:lstStyle/>
          <a:p>
            <a:pPr>
              <a:defRPr/>
            </a:pPr>
            <a:r>
              <a:rPr lang="en-US"/>
              <a:t>January, 2017    USPAS</a:t>
            </a:r>
          </a:p>
        </p:txBody>
      </p:sp>
      <p:sp>
        <p:nvSpPr>
          <p:cNvPr id="8" name="Footer Placeholder 2"/>
          <p:cNvSpPr>
            <a:spLocks noGrp="1"/>
          </p:cNvSpPr>
          <p:nvPr>
            <p:ph type="ftr" sz="quarter" idx="11"/>
          </p:nvPr>
        </p:nvSpPr>
        <p:spPr/>
        <p:txBody>
          <a:bodyPr/>
          <a:lstStyle/>
          <a:p>
            <a:pPr>
              <a:defRPr/>
            </a:pPr>
            <a:r>
              <a:rPr lang="en-US"/>
              <a:t>Cryomodule Design    Tom Peterson</a:t>
            </a:r>
          </a:p>
        </p:txBody>
      </p:sp>
      <p:sp>
        <p:nvSpPr>
          <p:cNvPr id="9" name="Slide Number Placeholder 3"/>
          <p:cNvSpPr>
            <a:spLocks noGrp="1"/>
          </p:cNvSpPr>
          <p:nvPr>
            <p:ph type="sldNum" sz="quarter" idx="12"/>
          </p:nvPr>
        </p:nvSpPr>
        <p:spPr/>
        <p:txBody>
          <a:bodyPr/>
          <a:lstStyle/>
          <a:p>
            <a:pPr>
              <a:defRPr/>
            </a:pPr>
            <a:fld id="{FA7C01F8-CCC5-E14C-9ED7-7B934F312B5D}" type="slidenum">
              <a:rPr lang="en-US"/>
              <a:pPr>
                <a:defRPr/>
              </a:pPr>
              <a:t>44</a:t>
            </a:fld>
            <a:endParaRPr lang="en-US"/>
          </a:p>
        </p:txBody>
      </p:sp>
      <p:sp>
        <p:nvSpPr>
          <p:cNvPr id="408580" name="Rectangle 2"/>
          <p:cNvSpPr>
            <a:spLocks noGrp="1"/>
          </p:cNvSpPr>
          <p:nvPr>
            <p:ph type="title" idx="4294967295"/>
          </p:nvPr>
        </p:nvSpPr>
        <p:spPr>
          <a:xfrm>
            <a:off x="1981200" y="152400"/>
            <a:ext cx="6019800" cy="914400"/>
          </a:xfrm>
        </p:spPr>
        <p:txBody>
          <a:bodyPr/>
          <a:lstStyle/>
          <a:p>
            <a:pPr eaLnBrk="1" hangingPunct="1">
              <a:defRPr/>
            </a:pPr>
            <a:r>
              <a:rPr lang="en-US" sz="4000">
                <a:cs typeface="+mj-cs"/>
              </a:rPr>
              <a:t>SNS vs TTF cryomodule</a:t>
            </a:r>
            <a:endParaRPr lang="en-US">
              <a:cs typeface="+mj-cs"/>
            </a:endParaRPr>
          </a:p>
        </p:txBody>
      </p:sp>
      <p:pic>
        <p:nvPicPr>
          <p:cNvPr id="78853" name="Picture 3" descr="T4CMmodel-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219200"/>
            <a:ext cx="4038600"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4" name="Text Box 5"/>
          <p:cNvSpPr txBox="1">
            <a:spLocks noChangeArrowheads="1"/>
          </p:cNvSpPr>
          <p:nvPr/>
        </p:nvSpPr>
        <p:spPr bwMode="auto">
          <a:xfrm>
            <a:off x="5105400" y="4572000"/>
            <a:ext cx="367188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a:latin typeface="Times" charset="0"/>
              </a:rPr>
              <a:t>TTF:  vacuum vessel string. </a:t>
            </a:r>
          </a:p>
          <a:p>
            <a:r>
              <a:rPr lang="en-US">
                <a:latin typeface="Times" charset="0"/>
              </a:rPr>
              <a:t>End boxes and bellows </a:t>
            </a:r>
          </a:p>
          <a:p>
            <a:r>
              <a:rPr lang="en-US">
                <a:latin typeface="Times" charset="0"/>
              </a:rPr>
              <a:t>would become part of </a:t>
            </a:r>
          </a:p>
          <a:p>
            <a:r>
              <a:rPr lang="en-US">
                <a:latin typeface="Times" charset="0"/>
              </a:rPr>
              <a:t>vacuum/pressure closure</a:t>
            </a:r>
          </a:p>
        </p:txBody>
      </p:sp>
      <p:pic>
        <p:nvPicPr>
          <p:cNvPr id="78855" name="Picture 6" descr="SNScryomoduleNe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163638"/>
            <a:ext cx="4495800" cy="407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6" name="Text Box 7"/>
          <p:cNvSpPr txBox="1">
            <a:spLocks noChangeArrowheads="1"/>
          </p:cNvSpPr>
          <p:nvPr/>
        </p:nvSpPr>
        <p:spPr bwMode="auto">
          <a:xfrm>
            <a:off x="990600" y="4876800"/>
            <a:ext cx="38496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a:latin typeface="Times" charset="0"/>
              </a:rPr>
              <a:t>SNS (like CEBAF):  </a:t>
            </a:r>
          </a:p>
          <a:p>
            <a:r>
              <a:rPr lang="en-US">
                <a:latin typeface="Times" charset="0"/>
              </a:rPr>
              <a:t>self-contained vacuum vessel </a:t>
            </a:r>
          </a:p>
          <a:p>
            <a:r>
              <a:rPr lang="ja-JP" altLang="en-US">
                <a:latin typeface="Times" charset="0"/>
              </a:rPr>
              <a:t>“</a:t>
            </a:r>
            <a:r>
              <a:rPr lang="en-US" altLang="ja-JP">
                <a:latin typeface="Times" charset="0"/>
              </a:rPr>
              <a:t>stand-alone</a:t>
            </a:r>
            <a:r>
              <a:rPr lang="ja-JP" altLang="en-US">
                <a:latin typeface="Times" charset="0"/>
              </a:rPr>
              <a:t>”</a:t>
            </a:r>
            <a:r>
              <a:rPr lang="en-US" altLang="ja-JP">
                <a:latin typeface="Times" charset="0"/>
              </a:rPr>
              <a:t> style </a:t>
            </a:r>
            <a:endParaRPr lang="en-US">
              <a:latin typeface="Times"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Advantages of separated </a:t>
            </a:r>
            <a:r>
              <a:rPr lang="en-US" dirty="0" err="1"/>
              <a:t>cryomodules</a:t>
            </a:r>
            <a:r>
              <a:rPr lang="en-US" dirty="0"/>
              <a:t> (1) </a:t>
            </a:r>
          </a:p>
        </p:txBody>
      </p:sp>
      <p:sp>
        <p:nvSpPr>
          <p:cNvPr id="3" name="Content Placeholder 2"/>
          <p:cNvSpPr>
            <a:spLocks noGrp="1"/>
          </p:cNvSpPr>
          <p:nvPr>
            <p:ph idx="1"/>
          </p:nvPr>
        </p:nvSpPr>
        <p:spPr/>
        <p:txBody>
          <a:bodyPr/>
          <a:lstStyle/>
          <a:p>
            <a:pPr>
              <a:buFont typeface="+mj-lt"/>
              <a:buAutoNum type="arabicPeriod"/>
              <a:defRPr/>
            </a:pPr>
            <a:r>
              <a:rPr lang="en-US" sz="1800" dirty="0"/>
              <a:t>Separated liquid management.  High heat loads for high duty factor or CW </a:t>
            </a:r>
            <a:r>
              <a:rPr lang="en-US" sz="1800" dirty="0" err="1"/>
              <a:t>cryomodules</a:t>
            </a:r>
            <a:r>
              <a:rPr lang="en-US" sz="1800" dirty="0"/>
              <a:t> imply high 2 Kelvin boil off rates.  Managing the liquid level in the helium vessels and flow through the JT valve and 2-phase pipe or series of helium vessels will be easier with a shorter length of liquid baths.  </a:t>
            </a:r>
          </a:p>
          <a:p>
            <a:pPr>
              <a:buFont typeface="+mj-lt"/>
              <a:buAutoNum type="arabicPeriod"/>
              <a:defRPr/>
            </a:pPr>
            <a:r>
              <a:rPr lang="en-US" sz="1800" dirty="0"/>
              <a:t>Prefer small heat exchangers, distributed with </a:t>
            </a:r>
            <a:r>
              <a:rPr lang="en-US" sz="1800" dirty="0" err="1"/>
              <a:t>cryomodules</a:t>
            </a:r>
            <a:r>
              <a:rPr lang="en-US" sz="1800" dirty="0"/>
              <a:t>.  In general, in my opinion, a JT heat exchanger of a size comparable to those in LHC which place the heat loads in the large transfer line at the 4.5 K level will be preferable.  </a:t>
            </a:r>
          </a:p>
          <a:p>
            <a:pPr>
              <a:buFont typeface="+mj-lt"/>
              <a:buAutoNum type="arabicPeriod"/>
              <a:defRPr/>
            </a:pPr>
            <a:r>
              <a:rPr lang="en-US" sz="1800" dirty="0"/>
              <a:t>Warm magnets and instrumentation between </a:t>
            </a:r>
            <a:r>
              <a:rPr lang="en-US" sz="1800" dirty="0" err="1"/>
              <a:t>cryomodules</a:t>
            </a:r>
            <a:r>
              <a:rPr lang="en-US" sz="1800" dirty="0"/>
              <a:t>.  Separate </a:t>
            </a:r>
            <a:r>
              <a:rPr lang="en-US" sz="1800" dirty="0" err="1"/>
              <a:t>cryomodules</a:t>
            </a:r>
            <a:r>
              <a:rPr lang="en-US" sz="1800" dirty="0"/>
              <a:t> allow warm beam line components between </a:t>
            </a:r>
            <a:r>
              <a:rPr lang="en-US" sz="1800" dirty="0" err="1"/>
              <a:t>cryomodules</a:t>
            </a:r>
            <a:r>
              <a:rPr lang="en-US" sz="1800" dirty="0"/>
              <a:t>, especially useful for easier alignment of magnets and BPM's, other instrumentation, and also for absorbing some HOM power if applicable.  </a:t>
            </a:r>
          </a:p>
          <a:p>
            <a:pPr>
              <a:buFont typeface="+mj-lt"/>
              <a:buAutoNum type="arabicPeriod"/>
              <a:defRPr/>
            </a:pPr>
            <a:r>
              <a:rPr lang="en-US" sz="1800" dirty="0"/>
              <a:t>Active pumping between </a:t>
            </a:r>
            <a:r>
              <a:rPr lang="en-US" sz="1800" dirty="0" err="1"/>
              <a:t>cryomodules</a:t>
            </a:r>
            <a:r>
              <a:rPr lang="en-US" sz="1800" dirty="0"/>
              <a:t>.  If needed, the insulating vacuum of a single </a:t>
            </a:r>
            <a:r>
              <a:rPr lang="en-US" sz="1800" dirty="0" err="1"/>
              <a:t>cryomodule</a:t>
            </a:r>
            <a:r>
              <a:rPr lang="en-US" sz="1800" dirty="0"/>
              <a:t> may be pumped, and the beam vacuum is accessible for pumping.  </a:t>
            </a:r>
          </a:p>
        </p:txBody>
      </p:sp>
      <p:sp>
        <p:nvSpPr>
          <p:cNvPr id="4" name="Date Placeholder 3"/>
          <p:cNvSpPr>
            <a:spLocks noGrp="1"/>
          </p:cNvSpPr>
          <p:nvPr>
            <p:ph type="dt" sz="quarter" idx="10"/>
          </p:nvPr>
        </p:nvSpPr>
        <p:spPr/>
        <p:txBody>
          <a:bodyPr/>
          <a:lstStyle/>
          <a:p>
            <a:pPr>
              <a:defRPr/>
            </a:pPr>
            <a:r>
              <a:rPr lang="en-US"/>
              <a:t>January, 2017    USPAS</a:t>
            </a:r>
          </a:p>
        </p:txBody>
      </p:sp>
      <p:sp>
        <p:nvSpPr>
          <p:cNvPr id="5" name="Footer Placeholder 4"/>
          <p:cNvSpPr>
            <a:spLocks noGrp="1"/>
          </p:cNvSpPr>
          <p:nvPr>
            <p:ph type="ftr" sz="quarter" idx="11"/>
          </p:nvPr>
        </p:nvSpPr>
        <p:spPr/>
        <p:txBody>
          <a:bodyPr/>
          <a:lstStyle/>
          <a:p>
            <a:pPr>
              <a:defRPr/>
            </a:pPr>
            <a:r>
              <a:rPr lang="en-US"/>
              <a:t>Cryomodule Design    Tom Peterson</a:t>
            </a:r>
          </a:p>
        </p:txBody>
      </p:sp>
      <p:sp>
        <p:nvSpPr>
          <p:cNvPr id="6" name="Slide Number Placeholder 5"/>
          <p:cNvSpPr>
            <a:spLocks noGrp="1"/>
          </p:cNvSpPr>
          <p:nvPr>
            <p:ph type="sldNum" sz="quarter" idx="12"/>
          </p:nvPr>
        </p:nvSpPr>
        <p:spPr/>
        <p:txBody>
          <a:bodyPr/>
          <a:lstStyle/>
          <a:p>
            <a:pPr>
              <a:defRPr/>
            </a:pPr>
            <a:fld id="{BA5696BB-B926-9041-9D51-07AC4D0474B2}" type="slidenum">
              <a:rPr lang="en-US" smtClean="0"/>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Advantages of separated </a:t>
            </a:r>
            <a:r>
              <a:rPr lang="en-US" dirty="0" err="1"/>
              <a:t>cryomodules</a:t>
            </a:r>
            <a:r>
              <a:rPr lang="en-US" dirty="0"/>
              <a:t> (2) </a:t>
            </a:r>
          </a:p>
        </p:txBody>
      </p:sp>
      <p:sp>
        <p:nvSpPr>
          <p:cNvPr id="3" name="Content Placeholder 2"/>
          <p:cNvSpPr>
            <a:spLocks noGrp="1"/>
          </p:cNvSpPr>
          <p:nvPr>
            <p:ph idx="1"/>
          </p:nvPr>
        </p:nvSpPr>
        <p:spPr/>
        <p:txBody>
          <a:bodyPr/>
          <a:lstStyle/>
          <a:p>
            <a:pPr>
              <a:buFont typeface="+mj-lt"/>
              <a:buAutoNum type="arabicPeriod" startAt="5"/>
              <a:defRPr/>
            </a:pPr>
            <a:r>
              <a:rPr lang="en-US" sz="1600" dirty="0"/>
              <a:t>Loss of insulating vacuum to air is limited to one </a:t>
            </a:r>
            <a:r>
              <a:rPr lang="en-US" sz="1600" dirty="0" err="1"/>
              <a:t>cryomodule</a:t>
            </a:r>
            <a:r>
              <a:rPr lang="en-US" sz="1600" dirty="0"/>
              <a:t> (assuming vacuum isolation from the transfer line).    The sudden rush of air into insulating vacuum and resulting heat fluxes with air condensation can deposit up to several Watts per square cm on liquid helium-temperature vessels and piping, depending on insulation.  For a string of </a:t>
            </a:r>
            <a:r>
              <a:rPr lang="en-US" sz="1600" dirty="0" err="1"/>
              <a:t>cryomodules</a:t>
            </a:r>
            <a:r>
              <a:rPr lang="en-US" sz="1600" dirty="0"/>
              <a:t>, this can result in huge flow rates with requirements for extremely large vent lines and venting devices. The separate </a:t>
            </a:r>
            <a:r>
              <a:rPr lang="en-US" sz="1600" dirty="0" err="1"/>
              <a:t>cryomodule</a:t>
            </a:r>
            <a:r>
              <a:rPr lang="en-US" sz="1600" dirty="0"/>
              <a:t> vacuums limit this disaster to one </a:t>
            </a:r>
            <a:r>
              <a:rPr lang="en-US" sz="1600" dirty="0" err="1"/>
              <a:t>cryomodule</a:t>
            </a:r>
            <a:r>
              <a:rPr lang="en-US" sz="1600" dirty="0"/>
              <a:t> for the insulating vacuum loss.  </a:t>
            </a:r>
          </a:p>
          <a:p>
            <a:pPr>
              <a:buFont typeface="+mj-lt"/>
              <a:buAutoNum type="arabicPeriod" startAt="5"/>
              <a:defRPr/>
            </a:pPr>
            <a:r>
              <a:rPr lang="en-US" sz="1600" dirty="0"/>
              <a:t>Replacement for maintenance.  Separate </a:t>
            </a:r>
            <a:r>
              <a:rPr lang="en-US" sz="1600" dirty="0" err="1"/>
              <a:t>cryomodules</a:t>
            </a:r>
            <a:r>
              <a:rPr lang="en-US" sz="1600" dirty="0"/>
              <a:t> allow replacement of individual </a:t>
            </a:r>
            <a:r>
              <a:rPr lang="en-US" sz="1600" dirty="0" err="1"/>
              <a:t>cryomodules</a:t>
            </a:r>
            <a:r>
              <a:rPr lang="en-US" sz="1600" dirty="0"/>
              <a:t> without warming the entire string.  </a:t>
            </a:r>
          </a:p>
          <a:p>
            <a:pPr>
              <a:buFont typeface="+mj-lt"/>
              <a:buAutoNum type="arabicPeriod" startAt="5"/>
              <a:defRPr/>
            </a:pPr>
            <a:r>
              <a:rPr lang="en-US" sz="1600" dirty="0"/>
              <a:t>Testing and commissioning.  Separate </a:t>
            </a:r>
            <a:r>
              <a:rPr lang="en-US" sz="1600" dirty="0" err="1"/>
              <a:t>cryomodules</a:t>
            </a:r>
            <a:r>
              <a:rPr lang="en-US" sz="1600" dirty="0"/>
              <a:t> allow installation and cryogenic operation of individual </a:t>
            </a:r>
            <a:r>
              <a:rPr lang="en-US" sz="1600" dirty="0" err="1"/>
              <a:t>cryomodules</a:t>
            </a:r>
            <a:r>
              <a:rPr lang="en-US" sz="1600" dirty="0"/>
              <a:t> or parts of the </a:t>
            </a:r>
            <a:r>
              <a:rPr lang="en-US" sz="1600" dirty="0" err="1"/>
              <a:t>linac</a:t>
            </a:r>
            <a:r>
              <a:rPr lang="en-US" sz="1600" dirty="0"/>
              <a:t> during installation and commissioning.  </a:t>
            </a:r>
          </a:p>
          <a:p>
            <a:pPr>
              <a:buFont typeface="+mj-lt"/>
              <a:buAutoNum type="arabicPeriod" startAt="5"/>
              <a:defRPr/>
            </a:pPr>
            <a:r>
              <a:rPr lang="en-US" sz="1600" dirty="0"/>
              <a:t>Incorporation and connection of low-beta </a:t>
            </a:r>
            <a:r>
              <a:rPr lang="en-US" sz="1600" dirty="0" err="1"/>
              <a:t>cryomodules</a:t>
            </a:r>
            <a:r>
              <a:rPr lang="en-US" sz="1600" dirty="0"/>
              <a:t> of different types, for example FRIB.  Separated </a:t>
            </a:r>
            <a:r>
              <a:rPr lang="en-US" sz="1600" dirty="0" err="1"/>
              <a:t>cryomodules</a:t>
            </a:r>
            <a:r>
              <a:rPr lang="en-US" sz="1600" dirty="0"/>
              <a:t> will reduce constraints imposed by matching cold interconnects and allow easier transitions among different types of </a:t>
            </a:r>
            <a:r>
              <a:rPr lang="en-US" sz="1600" dirty="0" err="1"/>
              <a:t>cryomodules</a:t>
            </a:r>
            <a:r>
              <a:rPr lang="en-US" sz="1600" dirty="0"/>
              <a:t>, also allowing the top-loading configuration. </a:t>
            </a:r>
          </a:p>
        </p:txBody>
      </p:sp>
      <p:sp>
        <p:nvSpPr>
          <p:cNvPr id="4" name="Date Placeholder 3"/>
          <p:cNvSpPr>
            <a:spLocks noGrp="1"/>
          </p:cNvSpPr>
          <p:nvPr>
            <p:ph type="dt" sz="quarter" idx="10"/>
          </p:nvPr>
        </p:nvSpPr>
        <p:spPr/>
        <p:txBody>
          <a:bodyPr/>
          <a:lstStyle/>
          <a:p>
            <a:pPr>
              <a:defRPr/>
            </a:pPr>
            <a:r>
              <a:rPr lang="en-US"/>
              <a:t>January, 2017    USPAS</a:t>
            </a:r>
          </a:p>
        </p:txBody>
      </p:sp>
      <p:sp>
        <p:nvSpPr>
          <p:cNvPr id="5" name="Footer Placeholder 4"/>
          <p:cNvSpPr>
            <a:spLocks noGrp="1"/>
          </p:cNvSpPr>
          <p:nvPr>
            <p:ph type="ftr" sz="quarter" idx="11"/>
          </p:nvPr>
        </p:nvSpPr>
        <p:spPr/>
        <p:txBody>
          <a:bodyPr/>
          <a:lstStyle/>
          <a:p>
            <a:pPr>
              <a:defRPr/>
            </a:pPr>
            <a:r>
              <a:rPr lang="en-US"/>
              <a:t>Cryomodule Design    Tom Peterson</a:t>
            </a:r>
          </a:p>
        </p:txBody>
      </p:sp>
      <p:sp>
        <p:nvSpPr>
          <p:cNvPr id="6" name="Slide Number Placeholder 5"/>
          <p:cNvSpPr>
            <a:spLocks noGrp="1"/>
          </p:cNvSpPr>
          <p:nvPr>
            <p:ph type="sldNum" sz="quarter" idx="12"/>
          </p:nvPr>
        </p:nvSpPr>
        <p:spPr/>
        <p:txBody>
          <a:bodyPr/>
          <a:lstStyle/>
          <a:p>
            <a:pPr>
              <a:defRPr/>
            </a:pPr>
            <a:fld id="{4D344629-934F-1F4A-B719-EB323FD6A348}" type="slidenum">
              <a:rPr lang="en-US" smtClean="0"/>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quarter" idx="10"/>
          </p:nvPr>
        </p:nvSpPr>
        <p:spPr/>
        <p:txBody>
          <a:bodyPr/>
          <a:lstStyle/>
          <a:p>
            <a:pPr>
              <a:defRPr/>
            </a:pPr>
            <a:r>
              <a:rPr lang="en-US"/>
              <a:t>January, 2017    USPAS</a:t>
            </a:r>
          </a:p>
        </p:txBody>
      </p:sp>
      <p:sp>
        <p:nvSpPr>
          <p:cNvPr id="5" name="Footer Placeholder 2"/>
          <p:cNvSpPr>
            <a:spLocks noGrp="1"/>
          </p:cNvSpPr>
          <p:nvPr>
            <p:ph type="ftr" sz="quarter" idx="11"/>
          </p:nvPr>
        </p:nvSpPr>
        <p:spPr/>
        <p:txBody>
          <a:bodyPr/>
          <a:lstStyle/>
          <a:p>
            <a:pPr>
              <a:defRPr/>
            </a:pPr>
            <a:r>
              <a:rPr lang="en-US"/>
              <a:t>Cryomodule Design    Tom Peterson</a:t>
            </a:r>
          </a:p>
        </p:txBody>
      </p:sp>
      <p:sp>
        <p:nvSpPr>
          <p:cNvPr id="6" name="Slide Number Placeholder 3"/>
          <p:cNvSpPr>
            <a:spLocks noGrp="1"/>
          </p:cNvSpPr>
          <p:nvPr>
            <p:ph type="sldNum" sz="quarter" idx="12"/>
          </p:nvPr>
        </p:nvSpPr>
        <p:spPr/>
        <p:txBody>
          <a:bodyPr/>
          <a:lstStyle/>
          <a:p>
            <a:pPr>
              <a:defRPr/>
            </a:pPr>
            <a:fld id="{A877802F-DE13-F840-8499-B7D42C623CC0}" type="slidenum">
              <a:rPr lang="en-US"/>
              <a:pPr>
                <a:defRPr/>
              </a:pPr>
              <a:t>47</a:t>
            </a:fld>
            <a:endParaRPr lang="en-US"/>
          </a:p>
        </p:txBody>
      </p:sp>
      <p:pic>
        <p:nvPicPr>
          <p:cNvPr id="83972" name="Picture 5" descr="650MHzCryoSchematicSimplified-7Feb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76200"/>
            <a:ext cx="634365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Text Box 6"/>
          <p:cNvSpPr txBox="1">
            <a:spLocks noChangeArrowheads="1"/>
          </p:cNvSpPr>
          <p:nvPr/>
        </p:nvSpPr>
        <p:spPr bwMode="auto">
          <a:xfrm>
            <a:off x="304800" y="2819400"/>
            <a:ext cx="19129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a:latin typeface="Arial" charset="0"/>
              </a:rPr>
              <a:t>Stand-alone </a:t>
            </a:r>
          </a:p>
          <a:p>
            <a:pPr eaLnBrk="1" hangingPunct="1"/>
            <a:r>
              <a:rPr lang="en-US">
                <a:latin typeface="Arial" charset="0"/>
              </a:rPr>
              <a:t>cryomodule </a:t>
            </a:r>
          </a:p>
          <a:p>
            <a:pPr eaLnBrk="1" hangingPunct="1"/>
            <a:r>
              <a:rPr lang="en-US">
                <a:latin typeface="Arial" charset="0"/>
              </a:rPr>
              <a:t>schematic</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Advantages of string</a:t>
            </a:r>
          </a:p>
        </p:txBody>
      </p:sp>
      <p:sp>
        <p:nvSpPr>
          <p:cNvPr id="3" name="Content Placeholder 2"/>
          <p:cNvSpPr>
            <a:spLocks noGrp="1"/>
          </p:cNvSpPr>
          <p:nvPr>
            <p:ph idx="1"/>
          </p:nvPr>
        </p:nvSpPr>
        <p:spPr/>
        <p:txBody>
          <a:bodyPr/>
          <a:lstStyle/>
          <a:p>
            <a:pPr>
              <a:buFont typeface="+mj-lt"/>
              <a:buAutoNum type="arabicPeriod"/>
              <a:defRPr/>
            </a:pPr>
            <a:r>
              <a:rPr lang="en-US" sz="1600" dirty="0"/>
              <a:t>No external transfer line.  A large transfer line with vacuum-jacketed 4 K pumping line may be $5000 to $10,000 per meter including all the connections to the </a:t>
            </a:r>
            <a:r>
              <a:rPr lang="en-US" sz="1600" dirty="0" err="1"/>
              <a:t>cryomodules</a:t>
            </a:r>
            <a:r>
              <a:rPr lang="en-US" sz="1600" dirty="0"/>
              <a:t>.  So for a 10 meter long </a:t>
            </a:r>
            <a:r>
              <a:rPr lang="en-US" sz="1600" dirty="0" err="1"/>
              <a:t>cryomodule</a:t>
            </a:r>
            <a:r>
              <a:rPr lang="en-US" sz="1600" dirty="0"/>
              <a:t>, it may add the equivalent of another $50K to $100K or so to the CM cost, as well as occupy tunnel space. I think the external transfer line cost is the major cost difference between these two configurations.  Incorporation of the transfer line into the </a:t>
            </a:r>
            <a:r>
              <a:rPr lang="en-US" sz="1600" dirty="0" err="1"/>
              <a:t>cryomodule</a:t>
            </a:r>
            <a:r>
              <a:rPr lang="en-US" sz="1600" dirty="0"/>
              <a:t> piping was one of the main motivations for the TESLA design.  </a:t>
            </a:r>
          </a:p>
          <a:p>
            <a:pPr>
              <a:buFont typeface="+mj-lt"/>
              <a:buAutoNum type="arabicPeriod"/>
              <a:defRPr/>
            </a:pPr>
            <a:r>
              <a:rPr lang="en-US" sz="1600" dirty="0"/>
              <a:t>Fewer cryogenic valves.  By placing the helium vessels and other piping of multiple </a:t>
            </a:r>
            <a:r>
              <a:rPr lang="en-US" sz="1600" dirty="0" err="1"/>
              <a:t>cryomodules</a:t>
            </a:r>
            <a:r>
              <a:rPr lang="en-US" sz="1600" dirty="0"/>
              <a:t> in series, one valve at a feed or turnaround box controls the flow through many </a:t>
            </a:r>
            <a:r>
              <a:rPr lang="en-US" sz="1600" dirty="0" err="1"/>
              <a:t>cryomodules</a:t>
            </a:r>
            <a:r>
              <a:rPr lang="en-US" sz="1600" dirty="0"/>
              <a:t>.  This may provide significant cost reduction (in addition to the elimination of the external transfer line) and also simplify operations (assuming control of the long volumes is not a problem) by resulting in fewer control valves.  </a:t>
            </a:r>
          </a:p>
          <a:p>
            <a:pPr>
              <a:buFont typeface="+mj-lt"/>
              <a:buAutoNum type="arabicPeriod"/>
              <a:defRPr/>
            </a:pPr>
            <a:r>
              <a:rPr lang="en-US" sz="1600" dirty="0"/>
              <a:t>No warm-cold transitions at the ends.  Especially for systems with relatively low dynamic heat loads where static heat load is more significant, eliminating the warm-cold transitions at each end helps reduce heat load.  It may also result in a simpler end since one just has a connection to another pipe, no turn-</a:t>
            </a:r>
            <a:r>
              <a:rPr lang="en-US" sz="1600" dirty="0" err="1"/>
              <a:t>arounds</a:t>
            </a:r>
            <a:r>
              <a:rPr lang="en-US" sz="1600" dirty="0"/>
              <a:t> or pressure-load-bearing ends.  However, I do not believe that closing the end is more expensive (as some have claimed) than the huge vacuum bellows and other features of an interconnect. </a:t>
            </a:r>
          </a:p>
        </p:txBody>
      </p:sp>
      <p:sp>
        <p:nvSpPr>
          <p:cNvPr id="4" name="Date Placeholder 3"/>
          <p:cNvSpPr>
            <a:spLocks noGrp="1"/>
          </p:cNvSpPr>
          <p:nvPr>
            <p:ph type="dt" sz="quarter" idx="10"/>
          </p:nvPr>
        </p:nvSpPr>
        <p:spPr/>
        <p:txBody>
          <a:bodyPr/>
          <a:lstStyle/>
          <a:p>
            <a:pPr>
              <a:defRPr/>
            </a:pPr>
            <a:r>
              <a:rPr lang="en-US"/>
              <a:t>January, 2017    USPAS</a:t>
            </a:r>
          </a:p>
        </p:txBody>
      </p:sp>
      <p:sp>
        <p:nvSpPr>
          <p:cNvPr id="5" name="Footer Placeholder 4"/>
          <p:cNvSpPr>
            <a:spLocks noGrp="1"/>
          </p:cNvSpPr>
          <p:nvPr>
            <p:ph type="ftr" sz="quarter" idx="11"/>
          </p:nvPr>
        </p:nvSpPr>
        <p:spPr/>
        <p:txBody>
          <a:bodyPr/>
          <a:lstStyle/>
          <a:p>
            <a:pPr>
              <a:defRPr/>
            </a:pPr>
            <a:r>
              <a:rPr lang="en-US"/>
              <a:t>Cryomodule Design    Tom Peterson</a:t>
            </a:r>
          </a:p>
        </p:txBody>
      </p:sp>
      <p:sp>
        <p:nvSpPr>
          <p:cNvPr id="6" name="Slide Number Placeholder 5"/>
          <p:cNvSpPr>
            <a:spLocks noGrp="1"/>
          </p:cNvSpPr>
          <p:nvPr>
            <p:ph type="sldNum" sz="quarter" idx="12"/>
          </p:nvPr>
        </p:nvSpPr>
        <p:spPr/>
        <p:txBody>
          <a:bodyPr/>
          <a:lstStyle/>
          <a:p>
            <a:pPr>
              <a:defRPr/>
            </a:pPr>
            <a:fld id="{3827077C-79AC-C74E-8288-778BB95A0658}"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685800" y="304800"/>
            <a:ext cx="7772400" cy="914400"/>
          </a:xfrm>
        </p:spPr>
        <p:txBody>
          <a:bodyPr/>
          <a:lstStyle/>
          <a:p>
            <a:r>
              <a:rPr lang="en-US" dirty="0"/>
              <a:t>ILC cryomodule cooling scheme</a:t>
            </a:r>
          </a:p>
        </p:txBody>
      </p:sp>
      <p:sp>
        <p:nvSpPr>
          <p:cNvPr id="5" name="Date Placeholder 2"/>
          <p:cNvSpPr>
            <a:spLocks noGrp="1"/>
          </p:cNvSpPr>
          <p:nvPr>
            <p:ph type="dt" sz="half" idx="10"/>
          </p:nvPr>
        </p:nvSpPr>
        <p:spPr/>
        <p:txBody>
          <a:bodyPr/>
          <a:lstStyle/>
          <a:p>
            <a:r>
              <a:rPr lang="en-US"/>
              <a:t>January, 2017    USPAS</a:t>
            </a:r>
          </a:p>
        </p:txBody>
      </p:sp>
      <p:sp>
        <p:nvSpPr>
          <p:cNvPr id="6" name="Footer Placeholder 3"/>
          <p:cNvSpPr>
            <a:spLocks noGrp="1"/>
          </p:cNvSpPr>
          <p:nvPr>
            <p:ph type="ftr" sz="quarter" idx="11"/>
          </p:nvPr>
        </p:nvSpPr>
        <p:spPr/>
        <p:txBody>
          <a:bodyPr/>
          <a:lstStyle/>
          <a:p>
            <a:r>
              <a:rPr lang="en-US"/>
              <a:t>Cryomodule Design    Tom Peterson</a:t>
            </a:r>
          </a:p>
        </p:txBody>
      </p:sp>
      <p:sp>
        <p:nvSpPr>
          <p:cNvPr id="7" name="Slide Number Placeholder 4"/>
          <p:cNvSpPr>
            <a:spLocks noGrp="1"/>
          </p:cNvSpPr>
          <p:nvPr>
            <p:ph type="sldNum" sz="quarter" idx="12"/>
          </p:nvPr>
        </p:nvSpPr>
        <p:spPr/>
        <p:txBody>
          <a:bodyPr/>
          <a:lstStyle/>
          <a:p>
            <a:fld id="{7ADE7671-593D-114D-9A3B-7307CBDCA15C}" type="slidenum">
              <a:rPr lang="en-US" smtClean="0"/>
              <a:pPr/>
              <a:t>49</a:t>
            </a:fld>
            <a:endParaRPr lang="en-US"/>
          </a:p>
        </p:txBody>
      </p:sp>
      <p:pic>
        <p:nvPicPr>
          <p:cNvPr id="359428" name="Picture 4" descr="CryoSt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85850"/>
            <a:ext cx="7551738" cy="4933950"/>
          </a:xfrm>
          <a:prstGeom prst="rect">
            <a:avLst/>
          </a:prstGeom>
          <a:noFill/>
          <a:extLst>
            <a:ext uri="{909E8E84-426E-40DD-AFC4-6F175D3DCCD1}">
              <a14:hiddenFill xmlns:a14="http://schemas.microsoft.com/office/drawing/2010/main">
                <a:solidFill>
                  <a:srgbClr val="FFFFFF"/>
                </a:solidFill>
              </a14:hiddenFill>
            </a:ext>
          </a:extLst>
        </p:spPr>
      </p:pic>
      <p:sp>
        <p:nvSpPr>
          <p:cNvPr id="359429" name="Text Box 5"/>
          <p:cNvSpPr txBox="1">
            <a:spLocks noChangeArrowheads="1"/>
          </p:cNvSpPr>
          <p:nvPr/>
        </p:nvSpPr>
        <p:spPr bwMode="auto">
          <a:xfrm>
            <a:off x="6391275" y="4267200"/>
            <a:ext cx="23717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solidFill>
                  <a:srgbClr val="339966"/>
                </a:solidFill>
              </a:rPr>
              <a:t>Still essentially </a:t>
            </a:r>
          </a:p>
          <a:p>
            <a:r>
              <a:rPr lang="en-US" sz="2000">
                <a:solidFill>
                  <a:srgbClr val="339966"/>
                </a:solidFill>
              </a:rPr>
              <a:t>unchanged from </a:t>
            </a:r>
          </a:p>
          <a:p>
            <a:r>
              <a:rPr lang="en-US" sz="2000">
                <a:solidFill>
                  <a:srgbClr val="339966"/>
                </a:solidFill>
              </a:rPr>
              <a:t>the TESLA scheme</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quarter" idx="10"/>
          </p:nvPr>
        </p:nvSpPr>
        <p:spPr/>
        <p:txBody>
          <a:bodyPr/>
          <a:lstStyle/>
          <a:p>
            <a:pPr>
              <a:defRPr/>
            </a:pPr>
            <a:r>
              <a:rPr lang="en-US"/>
              <a:t>January, 2017    USPAS</a:t>
            </a:r>
          </a:p>
        </p:txBody>
      </p:sp>
      <p:sp>
        <p:nvSpPr>
          <p:cNvPr id="5" name="Footer Placeholder 2"/>
          <p:cNvSpPr>
            <a:spLocks noGrp="1"/>
          </p:cNvSpPr>
          <p:nvPr>
            <p:ph type="ftr" sz="quarter" idx="11"/>
          </p:nvPr>
        </p:nvSpPr>
        <p:spPr/>
        <p:txBody>
          <a:bodyPr/>
          <a:lstStyle/>
          <a:p>
            <a:pPr>
              <a:defRPr/>
            </a:pPr>
            <a:r>
              <a:rPr lang="en-US"/>
              <a:t>Cryomodule Design    Tom Peterson</a:t>
            </a:r>
          </a:p>
        </p:txBody>
      </p:sp>
      <p:sp>
        <p:nvSpPr>
          <p:cNvPr id="6" name="Slide Number Placeholder 3"/>
          <p:cNvSpPr>
            <a:spLocks noGrp="1"/>
          </p:cNvSpPr>
          <p:nvPr>
            <p:ph type="sldNum" sz="quarter" idx="12"/>
          </p:nvPr>
        </p:nvSpPr>
        <p:spPr/>
        <p:txBody>
          <a:bodyPr/>
          <a:lstStyle/>
          <a:p>
            <a:pPr>
              <a:defRPr/>
            </a:pPr>
            <a:fld id="{6ACCC797-27EB-F844-A3A0-9342A9EDED65}" type="slidenum">
              <a:rPr lang="en-US"/>
              <a:pPr>
                <a:defRPr/>
              </a:pPr>
              <a:t>5</a:t>
            </a:fld>
            <a:endParaRPr lang="en-US"/>
          </a:p>
        </p:txBody>
      </p:sp>
      <p:sp>
        <p:nvSpPr>
          <p:cNvPr id="415748" name="Rectangle 1026"/>
          <p:cNvSpPr>
            <a:spLocks noGrp="1"/>
          </p:cNvSpPr>
          <p:nvPr>
            <p:ph type="title" idx="4294967295"/>
          </p:nvPr>
        </p:nvSpPr>
        <p:spPr/>
        <p:txBody>
          <a:bodyPr/>
          <a:lstStyle/>
          <a:p>
            <a:pPr eaLnBrk="1" hangingPunct="1">
              <a:defRPr/>
            </a:pPr>
            <a:r>
              <a:rPr lang="en-US">
                <a:cs typeface="+mj-cs"/>
              </a:rPr>
              <a:t>Design considerations</a:t>
            </a:r>
          </a:p>
        </p:txBody>
      </p:sp>
      <p:sp>
        <p:nvSpPr>
          <p:cNvPr id="415749" name="Rectangle 1027"/>
          <p:cNvSpPr>
            <a:spLocks noGrp="1"/>
          </p:cNvSpPr>
          <p:nvPr>
            <p:ph type="body" idx="4294967295"/>
          </p:nvPr>
        </p:nvSpPr>
        <p:spPr/>
        <p:txBody>
          <a:bodyPr/>
          <a:lstStyle/>
          <a:p>
            <a:pPr eaLnBrk="1" hangingPunct="1">
              <a:defRPr/>
            </a:pPr>
            <a:r>
              <a:rPr lang="en-US" sz="2400" dirty="0">
                <a:cs typeface="+mn-cs"/>
              </a:rPr>
              <a:t>Cooling arrangement for integration into </a:t>
            </a:r>
            <a:r>
              <a:rPr lang="en-US" sz="2400" dirty="0" err="1">
                <a:cs typeface="+mn-cs"/>
              </a:rPr>
              <a:t>cryo</a:t>
            </a:r>
            <a:r>
              <a:rPr lang="en-US" sz="2400" dirty="0">
                <a:cs typeface="+mn-cs"/>
              </a:rPr>
              <a:t> system </a:t>
            </a:r>
          </a:p>
          <a:p>
            <a:pPr eaLnBrk="1" hangingPunct="1">
              <a:defRPr/>
            </a:pPr>
            <a:r>
              <a:rPr lang="en-US" sz="2400" dirty="0">
                <a:cs typeface="+mn-cs"/>
              </a:rPr>
              <a:t>Pipe sizes for steady-state and emergency venting </a:t>
            </a:r>
          </a:p>
          <a:p>
            <a:pPr eaLnBrk="1" hangingPunct="1">
              <a:defRPr/>
            </a:pPr>
            <a:r>
              <a:rPr lang="en-US" sz="2400" dirty="0">
                <a:cs typeface="+mn-cs"/>
              </a:rPr>
              <a:t>Pressure stability factors </a:t>
            </a:r>
          </a:p>
          <a:p>
            <a:pPr lvl="1" eaLnBrk="1" hangingPunct="1">
              <a:defRPr/>
            </a:pPr>
            <a:r>
              <a:rPr lang="en-US" sz="2000" dirty="0"/>
              <a:t>Liquid volume, vapor volume, liquid-vapor surface area as buffers for pressure change </a:t>
            </a:r>
          </a:p>
          <a:p>
            <a:pPr lvl="2" eaLnBrk="1" hangingPunct="1">
              <a:defRPr/>
            </a:pPr>
            <a:r>
              <a:rPr lang="en-US" sz="1800" dirty="0"/>
              <a:t>Evaporation or condensation rates with pressure change  </a:t>
            </a:r>
          </a:p>
          <a:p>
            <a:pPr eaLnBrk="1" hangingPunct="1">
              <a:defRPr/>
            </a:pPr>
            <a:r>
              <a:rPr lang="en-US" sz="2400" dirty="0">
                <a:cs typeface="+mn-cs"/>
              </a:rPr>
              <a:t>Heat load estimates and uncertainty</a:t>
            </a:r>
          </a:p>
          <a:p>
            <a:pPr eaLnBrk="1" hangingPunct="1">
              <a:defRPr/>
            </a:pPr>
            <a:r>
              <a:rPr lang="en-US" sz="2400" dirty="0">
                <a:cs typeface="+mn-cs"/>
              </a:rPr>
              <a:t>Options for handling 4.5 K (or perhaps 5 K - 8 K) thermal intercept flow </a:t>
            </a:r>
          </a:p>
          <a:p>
            <a:pPr eaLnBrk="1" hangingPunct="1">
              <a:defRPr/>
            </a:pPr>
            <a:r>
              <a:rPr lang="en-US" sz="2400" dirty="0">
                <a:cs typeface="+mn-cs"/>
              </a:rPr>
              <a:t>Alignment and support stability </a:t>
            </a:r>
          </a:p>
          <a:p>
            <a:pPr eaLnBrk="1" hangingPunct="1">
              <a:defRPr/>
            </a:pPr>
            <a:r>
              <a:rPr lang="en-US" sz="2400" dirty="0">
                <a:cs typeface="+mn-cs"/>
              </a:rPr>
              <a:t>Thermal contraction and fixed points with closed ends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January, 2017    USPAS</a:t>
            </a:r>
          </a:p>
        </p:txBody>
      </p:sp>
      <p:sp>
        <p:nvSpPr>
          <p:cNvPr id="3" name="Footer Placeholder 2"/>
          <p:cNvSpPr>
            <a:spLocks noGrp="1"/>
          </p:cNvSpPr>
          <p:nvPr>
            <p:ph type="ftr" sz="quarter" idx="11"/>
          </p:nvPr>
        </p:nvSpPr>
        <p:spPr/>
        <p:txBody>
          <a:bodyPr/>
          <a:lstStyle/>
          <a:p>
            <a:pPr>
              <a:defRPr/>
            </a:pPr>
            <a:r>
              <a:rPr lang="en-US"/>
              <a:t>Cryomodule Design    Tom Peterson</a:t>
            </a:r>
          </a:p>
        </p:txBody>
      </p:sp>
      <p:sp>
        <p:nvSpPr>
          <p:cNvPr id="4" name="Slide Number Placeholder 3"/>
          <p:cNvSpPr>
            <a:spLocks noGrp="1"/>
          </p:cNvSpPr>
          <p:nvPr>
            <p:ph type="sldNum" sz="quarter" idx="12"/>
          </p:nvPr>
        </p:nvSpPr>
        <p:spPr/>
        <p:txBody>
          <a:bodyPr/>
          <a:lstStyle/>
          <a:p>
            <a:pPr>
              <a:defRPr/>
            </a:pPr>
            <a:fld id="{54620B0B-4AAA-1C42-BF2A-648F32289B1D}" type="slidenum">
              <a:rPr lang="en-US" smtClean="0"/>
              <a:pPr>
                <a:defRPr/>
              </a:pPr>
              <a:t>50</a:t>
            </a:fld>
            <a:endParaRPr lang="en-US"/>
          </a:p>
        </p:txBody>
      </p:sp>
      <p:pic>
        <p:nvPicPr>
          <p:cNvPr id="5" name="Picture 4" descr="CryomoduleDesigns-Pattawar.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76200"/>
            <a:ext cx="8305800" cy="6217814"/>
          </a:xfrm>
          <a:prstGeom prst="rect">
            <a:avLst/>
          </a:prstGeom>
        </p:spPr>
      </p:pic>
      <p:sp>
        <p:nvSpPr>
          <p:cNvPr id="6" name="TextBox 5"/>
          <p:cNvSpPr txBox="1"/>
          <p:nvPr/>
        </p:nvSpPr>
        <p:spPr>
          <a:xfrm>
            <a:off x="2358079" y="5562600"/>
            <a:ext cx="4271321" cy="338554"/>
          </a:xfrm>
          <a:prstGeom prst="rect">
            <a:avLst/>
          </a:prstGeom>
          <a:noFill/>
        </p:spPr>
        <p:txBody>
          <a:bodyPr wrap="none" rtlCol="0">
            <a:spAutoFit/>
          </a:bodyPr>
          <a:lstStyle/>
          <a:p>
            <a:r>
              <a:rPr lang="en-US" sz="1600" dirty="0"/>
              <a:t>From </a:t>
            </a:r>
            <a:r>
              <a:rPr lang="en-US" sz="1600" dirty="0" err="1"/>
              <a:t>Shrikant</a:t>
            </a:r>
            <a:r>
              <a:rPr lang="en-US" sz="1600" dirty="0"/>
              <a:t> </a:t>
            </a:r>
            <a:r>
              <a:rPr lang="en-US" sz="1600" dirty="0" err="1"/>
              <a:t>Pattalwar</a:t>
            </a:r>
            <a:r>
              <a:rPr lang="en-US" sz="1600" dirty="0"/>
              <a:t>, STFC </a:t>
            </a:r>
            <a:r>
              <a:rPr lang="en-US" sz="1600" dirty="0" err="1"/>
              <a:t>Daresbury</a:t>
            </a:r>
            <a:r>
              <a:rPr lang="en-US" sz="1600" dirty="0"/>
              <a:t>, UK</a:t>
            </a:r>
          </a:p>
        </p:txBody>
      </p:sp>
    </p:spTree>
    <p:extLst>
      <p:ext uri="{BB962C8B-B14F-4D97-AF65-F5344CB8AC3E}">
        <p14:creationId xmlns:p14="http://schemas.microsoft.com/office/powerpoint/2010/main" val="22795665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quarter" idx="10"/>
          </p:nvPr>
        </p:nvSpPr>
        <p:spPr/>
        <p:txBody>
          <a:bodyPr/>
          <a:lstStyle/>
          <a:p>
            <a:pPr>
              <a:defRPr/>
            </a:pPr>
            <a:r>
              <a:rPr lang="en-US"/>
              <a:t>January, 2017    USPAS</a:t>
            </a:r>
          </a:p>
        </p:txBody>
      </p:sp>
      <p:sp>
        <p:nvSpPr>
          <p:cNvPr id="5" name="Footer Placeholder 2"/>
          <p:cNvSpPr>
            <a:spLocks noGrp="1"/>
          </p:cNvSpPr>
          <p:nvPr>
            <p:ph type="ftr" sz="quarter" idx="11"/>
          </p:nvPr>
        </p:nvSpPr>
        <p:spPr/>
        <p:txBody>
          <a:bodyPr/>
          <a:lstStyle/>
          <a:p>
            <a:pPr>
              <a:defRPr/>
            </a:pPr>
            <a:r>
              <a:rPr lang="en-US"/>
              <a:t>Cryomodule Design    Tom Peterson</a:t>
            </a:r>
          </a:p>
        </p:txBody>
      </p:sp>
      <p:sp>
        <p:nvSpPr>
          <p:cNvPr id="6" name="Slide Number Placeholder 3"/>
          <p:cNvSpPr>
            <a:spLocks noGrp="1"/>
          </p:cNvSpPr>
          <p:nvPr>
            <p:ph type="sldNum" sz="quarter" idx="12"/>
          </p:nvPr>
        </p:nvSpPr>
        <p:spPr/>
        <p:txBody>
          <a:bodyPr/>
          <a:lstStyle/>
          <a:p>
            <a:pPr>
              <a:defRPr/>
            </a:pPr>
            <a:fld id="{3A972366-9B6F-E247-9DFC-5188B3735A9E}" type="slidenum">
              <a:rPr lang="en-US"/>
              <a:pPr>
                <a:defRPr/>
              </a:pPr>
              <a:t>51</a:t>
            </a:fld>
            <a:endParaRPr lang="en-US"/>
          </a:p>
        </p:txBody>
      </p:sp>
      <p:sp>
        <p:nvSpPr>
          <p:cNvPr id="431107" name="Rectangle 2"/>
          <p:cNvSpPr>
            <a:spLocks noGrp="1"/>
          </p:cNvSpPr>
          <p:nvPr>
            <p:ph type="title" idx="4294967295"/>
          </p:nvPr>
        </p:nvSpPr>
        <p:spPr/>
        <p:txBody>
          <a:bodyPr/>
          <a:lstStyle/>
          <a:p>
            <a:pPr eaLnBrk="1" hangingPunct="1">
              <a:defRPr/>
            </a:pPr>
            <a:r>
              <a:rPr lang="en-US">
                <a:cs typeface="+mj-cs"/>
              </a:rPr>
              <a:t>Various cryomodule concepts</a:t>
            </a:r>
          </a:p>
        </p:txBody>
      </p:sp>
      <p:sp>
        <p:nvSpPr>
          <p:cNvPr id="431108" name="Rectangle 3"/>
          <p:cNvSpPr>
            <a:spLocks noGrp="1"/>
          </p:cNvSpPr>
          <p:nvPr>
            <p:ph type="body" idx="4294967295"/>
          </p:nvPr>
        </p:nvSpPr>
        <p:spPr/>
        <p:txBody>
          <a:bodyPr/>
          <a:lstStyle/>
          <a:p>
            <a:pPr eaLnBrk="1" hangingPunct="1">
              <a:defRPr/>
            </a:pPr>
            <a:r>
              <a:rPr lang="en-US" sz="2400">
                <a:cs typeface="+mn-cs"/>
              </a:rPr>
              <a:t>Single Spoke Resonator (SSR) cryostat concept using support posts under the cavities and magnets </a:t>
            </a:r>
          </a:p>
          <a:p>
            <a:pPr eaLnBrk="1" hangingPunct="1">
              <a:defRPr/>
            </a:pPr>
            <a:r>
              <a:rPr lang="en-US" sz="2400">
                <a:cs typeface="+mn-cs"/>
              </a:rPr>
              <a:t>TESLA/ILC </a:t>
            </a:r>
          </a:p>
          <a:p>
            <a:pPr eaLnBrk="1" hangingPunct="1">
              <a:defRPr/>
            </a:pPr>
            <a:r>
              <a:rPr lang="en-US" sz="2400">
                <a:cs typeface="+mn-cs"/>
              </a:rPr>
              <a:t>SNS/Jlab 12 GeV upgrade style </a:t>
            </a:r>
            <a:r>
              <a:rPr lang="ja-JP" altLang="en-US" sz="2400">
                <a:latin typeface="Arial"/>
                <a:cs typeface="+mn-cs"/>
              </a:rPr>
              <a:t>“</a:t>
            </a:r>
            <a:r>
              <a:rPr lang="en-US" sz="2400">
                <a:cs typeface="+mn-cs"/>
              </a:rPr>
              <a:t>space frame</a:t>
            </a:r>
            <a:r>
              <a:rPr lang="ja-JP" altLang="en-US" sz="2400">
                <a:latin typeface="Arial"/>
                <a:cs typeface="+mn-cs"/>
              </a:rPr>
              <a:t>”</a:t>
            </a:r>
            <a:r>
              <a:rPr lang="en-US" sz="2400">
                <a:cs typeface="+mn-cs"/>
              </a:rPr>
              <a:t> supports </a:t>
            </a:r>
          </a:p>
          <a:p>
            <a:pPr eaLnBrk="1" hangingPunct="1">
              <a:defRPr/>
            </a:pPr>
            <a:r>
              <a:rPr lang="en-US" sz="2400">
                <a:cs typeface="+mn-cs"/>
              </a:rPr>
              <a:t>Closed-ended </a:t>
            </a:r>
            <a:r>
              <a:rPr lang="ja-JP" altLang="en-US" sz="2400">
                <a:latin typeface="Arial"/>
                <a:cs typeface="+mn-cs"/>
              </a:rPr>
              <a:t>“</a:t>
            </a:r>
            <a:r>
              <a:rPr lang="en-US" sz="2400">
                <a:cs typeface="+mn-cs"/>
              </a:rPr>
              <a:t>TESLA</a:t>
            </a:r>
            <a:r>
              <a:rPr lang="ja-JP" altLang="en-US" sz="2400">
                <a:latin typeface="Arial"/>
                <a:cs typeface="+mn-cs"/>
              </a:rPr>
              <a:t>”</a:t>
            </a:r>
            <a:r>
              <a:rPr lang="en-US" sz="2400">
                <a:cs typeface="+mn-cs"/>
              </a:rPr>
              <a:t> style </a:t>
            </a:r>
          </a:p>
          <a:p>
            <a:pPr eaLnBrk="1" hangingPunct="1">
              <a:defRPr/>
            </a:pPr>
            <a:r>
              <a:rPr lang="en-US" sz="2400">
                <a:cs typeface="+mn-cs"/>
              </a:rPr>
              <a:t>BESSY/HZB CW cryomodule string rather than stand-alone cryomodules </a:t>
            </a:r>
          </a:p>
          <a:p>
            <a:pPr eaLnBrk="1" hangingPunct="1">
              <a:defRPr/>
            </a:pPr>
            <a:r>
              <a:rPr lang="en-US" sz="2400">
                <a:cs typeface="+mn-cs"/>
              </a:rPr>
              <a:t>Cornell</a:t>
            </a:r>
            <a:r>
              <a:rPr lang="ja-JP" altLang="en-US" sz="2400">
                <a:latin typeface="Arial"/>
                <a:cs typeface="+mn-cs"/>
              </a:rPr>
              <a:t>’</a:t>
            </a:r>
            <a:r>
              <a:rPr lang="en-US" sz="2400">
                <a:cs typeface="+mn-cs"/>
              </a:rPr>
              <a:t>s ERL cryomodule </a:t>
            </a:r>
          </a:p>
          <a:p>
            <a:pPr eaLnBrk="1" hangingPunct="1">
              <a:defRPr/>
            </a:pPr>
            <a:r>
              <a:rPr lang="en-US" sz="2400">
                <a:cs typeface="+mn-cs"/>
              </a:rPr>
              <a:t>ANL/FRIB/TRIUMF-style top-loading rectangular cryostats </a:t>
            </a:r>
            <a:endParaRPr lang="en-US" sz="2800">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a:t>January, 2017    USPAS</a:t>
            </a:r>
          </a:p>
        </p:txBody>
      </p:sp>
      <p:sp>
        <p:nvSpPr>
          <p:cNvPr id="6" name="Footer Placeholder 3"/>
          <p:cNvSpPr>
            <a:spLocks noGrp="1"/>
          </p:cNvSpPr>
          <p:nvPr>
            <p:ph type="ftr" sz="quarter" idx="11"/>
          </p:nvPr>
        </p:nvSpPr>
        <p:spPr/>
        <p:txBody>
          <a:bodyPr/>
          <a:lstStyle/>
          <a:p>
            <a:pPr>
              <a:defRPr/>
            </a:pPr>
            <a:r>
              <a:rPr lang="en-US"/>
              <a:t>Cryomodule Design    Tom Peterson</a:t>
            </a:r>
          </a:p>
        </p:txBody>
      </p:sp>
      <p:sp>
        <p:nvSpPr>
          <p:cNvPr id="7" name="Slide Number Placeholder 4"/>
          <p:cNvSpPr>
            <a:spLocks noGrp="1"/>
          </p:cNvSpPr>
          <p:nvPr>
            <p:ph type="sldNum" sz="quarter" idx="12"/>
          </p:nvPr>
        </p:nvSpPr>
        <p:spPr/>
        <p:txBody>
          <a:bodyPr/>
          <a:lstStyle/>
          <a:p>
            <a:pPr>
              <a:defRPr/>
            </a:pPr>
            <a:fld id="{84DBAFC2-4921-DE4A-8E46-408A9470CA88}" type="slidenum">
              <a:rPr lang="en-US"/>
              <a:pPr>
                <a:defRPr/>
              </a:pPr>
              <a:t>52</a:t>
            </a:fld>
            <a:endParaRPr lang="en-US"/>
          </a:p>
        </p:txBody>
      </p:sp>
      <p:sp>
        <p:nvSpPr>
          <p:cNvPr id="442370" name="Title 1"/>
          <p:cNvSpPr>
            <a:spLocks noGrp="1"/>
          </p:cNvSpPr>
          <p:nvPr>
            <p:ph type="title"/>
          </p:nvPr>
        </p:nvSpPr>
        <p:spPr>
          <a:xfrm>
            <a:off x="2268538" y="609600"/>
            <a:ext cx="5254625" cy="685800"/>
          </a:xfrm>
        </p:spPr>
        <p:txBody>
          <a:bodyPr/>
          <a:lstStyle/>
          <a:p>
            <a:pPr eaLnBrk="1" hangingPunct="1">
              <a:defRPr/>
            </a:pPr>
            <a:r>
              <a:rPr lang="en-US" sz="3200" b="1">
                <a:solidFill>
                  <a:srgbClr val="000099"/>
                </a:solidFill>
                <a:cs typeface="+mj-cs"/>
              </a:rPr>
              <a:t>SSR cryomodule concept</a:t>
            </a:r>
          </a:p>
        </p:txBody>
      </p:sp>
      <p:sp>
        <p:nvSpPr>
          <p:cNvPr id="88069" name="Text Box 3"/>
          <p:cNvSpPr txBox="1">
            <a:spLocks noChangeArrowheads="1"/>
          </p:cNvSpPr>
          <p:nvPr/>
        </p:nvSpPr>
        <p:spPr bwMode="auto">
          <a:xfrm>
            <a:off x="6553200" y="2362200"/>
            <a:ext cx="19050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50000"/>
              </a:spcBef>
            </a:pPr>
            <a:r>
              <a:rPr lang="en-US" sz="2000">
                <a:latin typeface="Calibri" charset="0"/>
              </a:rPr>
              <a:t>Vacuum vessel end removed  </a:t>
            </a:r>
          </a:p>
          <a:p>
            <a:pPr>
              <a:spcBef>
                <a:spcPct val="50000"/>
              </a:spcBef>
            </a:pPr>
            <a:r>
              <a:rPr lang="en-US" sz="2000">
                <a:latin typeface="Calibri" charset="0"/>
              </a:rPr>
              <a:t>Support structure is a cradle on which magnets and cavities are supported</a:t>
            </a:r>
          </a:p>
        </p:txBody>
      </p:sp>
      <p:pic>
        <p:nvPicPr>
          <p:cNvPr id="88070" name="Picture 4" descr="SSR1_ASSEMBLY_v39_092710-img4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92213"/>
            <a:ext cx="5370513"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2"/>
          <p:cNvSpPr>
            <a:spLocks noGrp="1"/>
          </p:cNvSpPr>
          <p:nvPr>
            <p:ph type="dt" sz="quarter" idx="10"/>
          </p:nvPr>
        </p:nvSpPr>
        <p:spPr/>
        <p:txBody>
          <a:bodyPr/>
          <a:lstStyle/>
          <a:p>
            <a:pPr>
              <a:defRPr/>
            </a:pPr>
            <a:r>
              <a:rPr lang="en-US"/>
              <a:t>January, 2017    USPAS</a:t>
            </a:r>
          </a:p>
        </p:txBody>
      </p:sp>
      <p:sp>
        <p:nvSpPr>
          <p:cNvPr id="9" name="Footer Placeholder 3"/>
          <p:cNvSpPr>
            <a:spLocks noGrp="1"/>
          </p:cNvSpPr>
          <p:nvPr>
            <p:ph type="ftr" sz="quarter" idx="11"/>
          </p:nvPr>
        </p:nvSpPr>
        <p:spPr/>
        <p:txBody>
          <a:bodyPr/>
          <a:lstStyle/>
          <a:p>
            <a:pPr>
              <a:defRPr/>
            </a:pPr>
            <a:r>
              <a:rPr lang="en-US"/>
              <a:t>Cryomodule Design    Tom Peterson</a:t>
            </a:r>
          </a:p>
        </p:txBody>
      </p:sp>
      <p:sp>
        <p:nvSpPr>
          <p:cNvPr id="10" name="Slide Number Placeholder 4"/>
          <p:cNvSpPr>
            <a:spLocks noGrp="1"/>
          </p:cNvSpPr>
          <p:nvPr>
            <p:ph type="sldNum" sz="quarter" idx="12"/>
          </p:nvPr>
        </p:nvSpPr>
        <p:spPr/>
        <p:txBody>
          <a:bodyPr/>
          <a:lstStyle/>
          <a:p>
            <a:pPr>
              <a:defRPr/>
            </a:pPr>
            <a:fld id="{C9DBD0A6-E941-2646-AEA9-C7874F70F7BA}" type="slidenum">
              <a:rPr lang="en-US"/>
              <a:pPr>
                <a:defRPr/>
              </a:pPr>
              <a:t>53</a:t>
            </a:fld>
            <a:endParaRPr lang="en-US"/>
          </a:p>
        </p:txBody>
      </p:sp>
      <p:sp>
        <p:nvSpPr>
          <p:cNvPr id="444418" name="Title 1"/>
          <p:cNvSpPr>
            <a:spLocks noGrp="1"/>
          </p:cNvSpPr>
          <p:nvPr>
            <p:ph type="title"/>
          </p:nvPr>
        </p:nvSpPr>
        <p:spPr>
          <a:xfrm>
            <a:off x="2268538" y="609600"/>
            <a:ext cx="5254625" cy="762000"/>
          </a:xfrm>
        </p:spPr>
        <p:txBody>
          <a:bodyPr/>
          <a:lstStyle/>
          <a:p>
            <a:pPr eaLnBrk="1" hangingPunct="1">
              <a:defRPr/>
            </a:pPr>
            <a:r>
              <a:rPr lang="en-US" sz="3200" b="1">
                <a:solidFill>
                  <a:srgbClr val="000099"/>
                </a:solidFill>
                <a:cs typeface="+mj-cs"/>
              </a:rPr>
              <a:t>SSR cryomodule concept</a:t>
            </a:r>
          </a:p>
        </p:txBody>
      </p:sp>
      <p:sp>
        <p:nvSpPr>
          <p:cNvPr id="90117" name="Text Box 3"/>
          <p:cNvSpPr txBox="1">
            <a:spLocks noChangeArrowheads="1"/>
          </p:cNvSpPr>
          <p:nvPr/>
        </p:nvSpPr>
        <p:spPr bwMode="auto">
          <a:xfrm>
            <a:off x="6096000" y="2362200"/>
            <a:ext cx="23622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50000"/>
              </a:spcBef>
            </a:pPr>
            <a:r>
              <a:rPr lang="en-US" sz="2000">
                <a:latin typeface="Calibri" charset="0"/>
              </a:rPr>
              <a:t>Heat exchanger</a:t>
            </a:r>
          </a:p>
          <a:p>
            <a:pPr>
              <a:spcBef>
                <a:spcPct val="50000"/>
              </a:spcBef>
            </a:pPr>
            <a:r>
              <a:rPr lang="en-US" sz="2000">
                <a:latin typeface="Calibri" charset="0"/>
              </a:rPr>
              <a:t>Current leads</a:t>
            </a:r>
          </a:p>
          <a:p>
            <a:pPr>
              <a:spcBef>
                <a:spcPct val="50000"/>
              </a:spcBef>
            </a:pPr>
            <a:r>
              <a:rPr lang="en-US" sz="2000">
                <a:latin typeface="Calibri" charset="0"/>
              </a:rPr>
              <a:t>Input couplers </a:t>
            </a:r>
          </a:p>
          <a:p>
            <a:pPr>
              <a:spcBef>
                <a:spcPct val="50000"/>
              </a:spcBef>
            </a:pPr>
            <a:r>
              <a:rPr lang="en-US" sz="2000">
                <a:latin typeface="Calibri" charset="0"/>
              </a:rPr>
              <a:t>48 inch diameter vacuum vessel </a:t>
            </a:r>
          </a:p>
          <a:p>
            <a:pPr>
              <a:spcBef>
                <a:spcPct val="50000"/>
              </a:spcBef>
            </a:pPr>
            <a:endParaRPr lang="en-US" sz="2000">
              <a:latin typeface="Calibri" charset="0"/>
            </a:endParaRPr>
          </a:p>
        </p:txBody>
      </p:sp>
      <p:pic>
        <p:nvPicPr>
          <p:cNvPr id="90118" name="Picture 4" descr="SSR1_ASSEMBLY_v39_092710-img5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5370513"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9" name="Line 5"/>
          <p:cNvSpPr>
            <a:spLocks noChangeShapeType="1"/>
          </p:cNvSpPr>
          <p:nvPr/>
        </p:nvSpPr>
        <p:spPr bwMode="auto">
          <a:xfrm flipH="1" flipV="1">
            <a:off x="3276600" y="1981200"/>
            <a:ext cx="274320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0120" name="Line 6"/>
          <p:cNvSpPr>
            <a:spLocks noChangeShapeType="1"/>
          </p:cNvSpPr>
          <p:nvPr/>
        </p:nvSpPr>
        <p:spPr bwMode="auto">
          <a:xfrm flipH="1" flipV="1">
            <a:off x="4648200" y="2895600"/>
            <a:ext cx="1371600" cy="152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0121" name="Line 7"/>
          <p:cNvSpPr>
            <a:spLocks noChangeShapeType="1"/>
          </p:cNvSpPr>
          <p:nvPr/>
        </p:nvSpPr>
        <p:spPr bwMode="auto">
          <a:xfrm flipH="1">
            <a:off x="4648200" y="3505200"/>
            <a:ext cx="1447800" cy="533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p:cNvSpPr>
            <a:spLocks noGrp="1"/>
          </p:cNvSpPr>
          <p:nvPr>
            <p:ph type="dt" sz="quarter" idx="10"/>
          </p:nvPr>
        </p:nvSpPr>
        <p:spPr/>
        <p:txBody>
          <a:bodyPr/>
          <a:lstStyle/>
          <a:p>
            <a:pPr>
              <a:defRPr/>
            </a:pPr>
            <a:r>
              <a:rPr lang="en-US"/>
              <a:t>January, 2017    USPAS</a:t>
            </a:r>
          </a:p>
        </p:txBody>
      </p:sp>
      <p:sp>
        <p:nvSpPr>
          <p:cNvPr id="12" name="Footer Placeholder 3"/>
          <p:cNvSpPr>
            <a:spLocks noGrp="1"/>
          </p:cNvSpPr>
          <p:nvPr>
            <p:ph type="ftr" sz="quarter" idx="11"/>
          </p:nvPr>
        </p:nvSpPr>
        <p:spPr/>
        <p:txBody>
          <a:bodyPr/>
          <a:lstStyle/>
          <a:p>
            <a:pPr>
              <a:defRPr/>
            </a:pPr>
            <a:r>
              <a:rPr lang="en-US"/>
              <a:t>Cryomodule Design    Tom Peterson</a:t>
            </a:r>
          </a:p>
        </p:txBody>
      </p:sp>
      <p:sp>
        <p:nvSpPr>
          <p:cNvPr id="13" name="Slide Number Placeholder 4"/>
          <p:cNvSpPr>
            <a:spLocks noGrp="1"/>
          </p:cNvSpPr>
          <p:nvPr>
            <p:ph type="sldNum" sz="quarter" idx="12"/>
          </p:nvPr>
        </p:nvSpPr>
        <p:spPr/>
        <p:txBody>
          <a:bodyPr/>
          <a:lstStyle/>
          <a:p>
            <a:pPr>
              <a:defRPr/>
            </a:pPr>
            <a:fld id="{3478AAB1-FC8B-6143-99CF-45CC356AEEC1}" type="slidenum">
              <a:rPr lang="en-US"/>
              <a:pPr>
                <a:defRPr/>
              </a:pPr>
              <a:t>54</a:t>
            </a:fld>
            <a:endParaRPr lang="en-US"/>
          </a:p>
        </p:txBody>
      </p:sp>
      <p:sp>
        <p:nvSpPr>
          <p:cNvPr id="446466" name="Title 1"/>
          <p:cNvSpPr>
            <a:spLocks noGrp="1"/>
          </p:cNvSpPr>
          <p:nvPr>
            <p:ph type="title"/>
          </p:nvPr>
        </p:nvSpPr>
        <p:spPr>
          <a:xfrm>
            <a:off x="2268538" y="609600"/>
            <a:ext cx="5254625" cy="914400"/>
          </a:xfrm>
        </p:spPr>
        <p:txBody>
          <a:bodyPr/>
          <a:lstStyle/>
          <a:p>
            <a:pPr eaLnBrk="1" hangingPunct="1">
              <a:defRPr/>
            </a:pPr>
            <a:r>
              <a:rPr lang="en-US" sz="3200" b="1">
                <a:solidFill>
                  <a:srgbClr val="000099"/>
                </a:solidFill>
                <a:cs typeface="+mj-cs"/>
              </a:rPr>
              <a:t>SSR cryomodule concept</a:t>
            </a:r>
          </a:p>
        </p:txBody>
      </p:sp>
      <p:sp>
        <p:nvSpPr>
          <p:cNvPr id="92165" name="Text Box 3"/>
          <p:cNvSpPr txBox="1">
            <a:spLocks noChangeArrowheads="1"/>
          </p:cNvSpPr>
          <p:nvPr/>
        </p:nvSpPr>
        <p:spPr bwMode="auto">
          <a:xfrm>
            <a:off x="304800" y="2819400"/>
            <a:ext cx="23622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50000"/>
              </a:spcBef>
            </a:pPr>
            <a:r>
              <a:rPr lang="en-US" sz="2000">
                <a:latin typeface="Calibri" charset="0"/>
              </a:rPr>
              <a:t>Heat exchanger</a:t>
            </a:r>
          </a:p>
          <a:p>
            <a:pPr>
              <a:spcBef>
                <a:spcPct val="50000"/>
              </a:spcBef>
            </a:pPr>
            <a:r>
              <a:rPr lang="en-US" sz="2000">
                <a:latin typeface="Calibri" charset="0"/>
              </a:rPr>
              <a:t>Cavity helium vessel</a:t>
            </a:r>
          </a:p>
          <a:p>
            <a:pPr>
              <a:spcBef>
                <a:spcPct val="50000"/>
              </a:spcBef>
            </a:pPr>
            <a:r>
              <a:rPr lang="en-US" sz="2000">
                <a:latin typeface="Calibri" charset="0"/>
              </a:rPr>
              <a:t>Bayonet connection</a:t>
            </a:r>
          </a:p>
          <a:p>
            <a:pPr>
              <a:spcBef>
                <a:spcPct val="50000"/>
              </a:spcBef>
            </a:pPr>
            <a:r>
              <a:rPr lang="en-US" sz="2000">
                <a:latin typeface="Calibri" charset="0"/>
              </a:rPr>
              <a:t>Control valve </a:t>
            </a:r>
          </a:p>
          <a:p>
            <a:pPr>
              <a:spcBef>
                <a:spcPct val="50000"/>
              </a:spcBef>
            </a:pPr>
            <a:r>
              <a:rPr lang="en-US" sz="2000">
                <a:latin typeface="Calibri" charset="0"/>
              </a:rPr>
              <a:t>Vent line with check valve </a:t>
            </a:r>
          </a:p>
          <a:p>
            <a:pPr>
              <a:spcBef>
                <a:spcPct val="50000"/>
              </a:spcBef>
            </a:pPr>
            <a:endParaRPr lang="en-US" sz="2000">
              <a:latin typeface="Calibri" charset="0"/>
            </a:endParaRPr>
          </a:p>
        </p:txBody>
      </p:sp>
      <p:pic>
        <p:nvPicPr>
          <p:cNvPr id="92166" name="Picture 4" descr="SSR1_ASSEMBLY_v39_092710-img2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6763" y="1765300"/>
            <a:ext cx="5380037"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7" name="Line 5"/>
          <p:cNvSpPr>
            <a:spLocks noChangeShapeType="1"/>
          </p:cNvSpPr>
          <p:nvPr/>
        </p:nvSpPr>
        <p:spPr bwMode="auto">
          <a:xfrm flipV="1">
            <a:off x="2590800" y="3048000"/>
            <a:ext cx="2057400" cy="457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68" name="Line 6"/>
          <p:cNvSpPr>
            <a:spLocks noChangeShapeType="1"/>
          </p:cNvSpPr>
          <p:nvPr/>
        </p:nvSpPr>
        <p:spPr bwMode="auto">
          <a:xfrm flipV="1">
            <a:off x="2514600" y="3048000"/>
            <a:ext cx="2819400" cy="838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69" name="Line 7"/>
          <p:cNvSpPr>
            <a:spLocks noChangeShapeType="1"/>
          </p:cNvSpPr>
          <p:nvPr/>
        </p:nvSpPr>
        <p:spPr bwMode="auto">
          <a:xfrm flipV="1">
            <a:off x="1905000" y="2971800"/>
            <a:ext cx="3886200" cy="1447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70" name="Line 8"/>
          <p:cNvSpPr>
            <a:spLocks noChangeShapeType="1"/>
          </p:cNvSpPr>
          <p:nvPr/>
        </p:nvSpPr>
        <p:spPr bwMode="auto">
          <a:xfrm flipV="1">
            <a:off x="2590800" y="2895600"/>
            <a:ext cx="4038600" cy="1981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71" name="Text Box 9"/>
          <p:cNvSpPr txBox="1">
            <a:spLocks noChangeArrowheads="1"/>
          </p:cNvSpPr>
          <p:nvPr/>
        </p:nvSpPr>
        <p:spPr bwMode="auto">
          <a:xfrm>
            <a:off x="304800" y="1676400"/>
            <a:ext cx="3043238" cy="915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800">
                <a:latin typeface="Arial" charset="0"/>
              </a:rPr>
              <a:t>Still working on conceptual </a:t>
            </a:r>
          </a:p>
          <a:p>
            <a:pPr eaLnBrk="1" hangingPunct="1"/>
            <a:r>
              <a:rPr lang="en-US" sz="1800">
                <a:latin typeface="Arial" charset="0"/>
              </a:rPr>
              <a:t>design as 3-D model, but </a:t>
            </a:r>
          </a:p>
          <a:p>
            <a:pPr eaLnBrk="1" hangingPunct="1"/>
            <a:r>
              <a:rPr lang="en-US" sz="1800">
                <a:latin typeface="Arial" charset="0"/>
              </a:rPr>
              <a:t>becoming a complete model</a:t>
            </a:r>
          </a:p>
        </p:txBody>
      </p:sp>
      <p:sp>
        <p:nvSpPr>
          <p:cNvPr id="92172" name="Line 10"/>
          <p:cNvSpPr>
            <a:spLocks noChangeShapeType="1"/>
          </p:cNvSpPr>
          <p:nvPr/>
        </p:nvSpPr>
        <p:spPr bwMode="auto">
          <a:xfrm flipV="1">
            <a:off x="2057400" y="2438400"/>
            <a:ext cx="426720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a:t>January, 2017    USPAS</a:t>
            </a:r>
          </a:p>
        </p:txBody>
      </p:sp>
      <p:sp>
        <p:nvSpPr>
          <p:cNvPr id="5" name="Footer Placeholder 3"/>
          <p:cNvSpPr>
            <a:spLocks noGrp="1"/>
          </p:cNvSpPr>
          <p:nvPr>
            <p:ph type="ftr" sz="quarter" idx="11"/>
          </p:nvPr>
        </p:nvSpPr>
        <p:spPr/>
        <p:txBody>
          <a:bodyPr/>
          <a:lstStyle/>
          <a:p>
            <a:pPr>
              <a:defRPr/>
            </a:pPr>
            <a:r>
              <a:rPr lang="en-US"/>
              <a:t>Cryomodule Design    Tom Peterson</a:t>
            </a:r>
          </a:p>
        </p:txBody>
      </p:sp>
      <p:sp>
        <p:nvSpPr>
          <p:cNvPr id="6" name="Slide Number Placeholder 4"/>
          <p:cNvSpPr>
            <a:spLocks noGrp="1"/>
          </p:cNvSpPr>
          <p:nvPr>
            <p:ph type="sldNum" sz="quarter" idx="12"/>
          </p:nvPr>
        </p:nvSpPr>
        <p:spPr/>
        <p:txBody>
          <a:bodyPr/>
          <a:lstStyle/>
          <a:p>
            <a:pPr>
              <a:defRPr/>
            </a:pPr>
            <a:fld id="{08371BC4-2255-C74A-A89B-2A165CFE2FF1}" type="slidenum">
              <a:rPr lang="en-US"/>
              <a:pPr>
                <a:defRPr/>
              </a:pPr>
              <a:t>55</a:t>
            </a:fld>
            <a:endParaRPr lang="en-US"/>
          </a:p>
        </p:txBody>
      </p:sp>
      <p:sp>
        <p:nvSpPr>
          <p:cNvPr id="467970" name="Rectangle 2"/>
          <p:cNvSpPr>
            <a:spLocks noGrp="1" noChangeArrowheads="1"/>
          </p:cNvSpPr>
          <p:nvPr>
            <p:ph type="title"/>
          </p:nvPr>
        </p:nvSpPr>
        <p:spPr/>
        <p:txBody>
          <a:bodyPr/>
          <a:lstStyle/>
          <a:p>
            <a:pPr eaLnBrk="1" hangingPunct="1">
              <a:defRPr/>
            </a:pPr>
            <a:r>
              <a:rPr lang="en-US">
                <a:cs typeface="+mj-cs"/>
              </a:rPr>
              <a:t>TESLA-style Cryomodule </a:t>
            </a:r>
          </a:p>
        </p:txBody>
      </p:sp>
      <p:pic>
        <p:nvPicPr>
          <p:cNvPr id="94213" name="Picture 3" descr="CryoModule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73213"/>
            <a:ext cx="8458200"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a:t>January, 2017    USPAS</a:t>
            </a:r>
          </a:p>
        </p:txBody>
      </p:sp>
      <p:sp>
        <p:nvSpPr>
          <p:cNvPr id="5" name="Footer Placeholder 3"/>
          <p:cNvSpPr>
            <a:spLocks noGrp="1"/>
          </p:cNvSpPr>
          <p:nvPr>
            <p:ph type="ftr" sz="quarter" idx="11"/>
          </p:nvPr>
        </p:nvSpPr>
        <p:spPr/>
        <p:txBody>
          <a:bodyPr/>
          <a:lstStyle/>
          <a:p>
            <a:pPr>
              <a:defRPr/>
            </a:pPr>
            <a:r>
              <a:rPr lang="en-US"/>
              <a:t>Cryomodule Design    Tom Peterson</a:t>
            </a:r>
          </a:p>
        </p:txBody>
      </p:sp>
      <p:sp>
        <p:nvSpPr>
          <p:cNvPr id="6" name="Slide Number Placeholder 4"/>
          <p:cNvSpPr>
            <a:spLocks noGrp="1"/>
          </p:cNvSpPr>
          <p:nvPr>
            <p:ph type="sldNum" sz="quarter" idx="12"/>
          </p:nvPr>
        </p:nvSpPr>
        <p:spPr/>
        <p:txBody>
          <a:bodyPr/>
          <a:lstStyle/>
          <a:p>
            <a:pPr>
              <a:defRPr/>
            </a:pPr>
            <a:fld id="{4FB30E5B-49A3-C540-8C96-FDB42DFE5189}" type="slidenum">
              <a:rPr lang="en-US"/>
              <a:pPr>
                <a:defRPr/>
              </a:pPr>
              <a:t>56</a:t>
            </a:fld>
            <a:endParaRPr lang="en-US"/>
          </a:p>
        </p:txBody>
      </p:sp>
      <p:sp>
        <p:nvSpPr>
          <p:cNvPr id="470018" name="Rectangle 2"/>
          <p:cNvSpPr>
            <a:spLocks noGrp="1" noChangeArrowheads="1"/>
          </p:cNvSpPr>
          <p:nvPr>
            <p:ph type="title"/>
          </p:nvPr>
        </p:nvSpPr>
        <p:spPr>
          <a:xfrm>
            <a:off x="860425" y="744538"/>
            <a:ext cx="7418388" cy="703262"/>
          </a:xfrm>
        </p:spPr>
        <p:txBody>
          <a:bodyPr/>
          <a:lstStyle/>
          <a:p>
            <a:pPr eaLnBrk="1" hangingPunct="1">
              <a:defRPr/>
            </a:pPr>
            <a:r>
              <a:rPr lang="en-US">
                <a:cs typeface="+mj-cs"/>
              </a:rPr>
              <a:t>Cutaway view of cavity within a cryomodule</a:t>
            </a:r>
          </a:p>
        </p:txBody>
      </p:sp>
      <p:pic>
        <p:nvPicPr>
          <p:cNvPr id="96261" name="Picture 3" descr="Cryomodule -FN0314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765300"/>
            <a:ext cx="67056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a:t>January, 2017    USPAS</a:t>
            </a:r>
          </a:p>
        </p:txBody>
      </p:sp>
      <p:sp>
        <p:nvSpPr>
          <p:cNvPr id="5" name="Footer Placeholder 3"/>
          <p:cNvSpPr>
            <a:spLocks noGrp="1"/>
          </p:cNvSpPr>
          <p:nvPr>
            <p:ph type="ftr" sz="quarter" idx="11"/>
          </p:nvPr>
        </p:nvSpPr>
        <p:spPr/>
        <p:txBody>
          <a:bodyPr/>
          <a:lstStyle/>
          <a:p>
            <a:pPr>
              <a:defRPr/>
            </a:pPr>
            <a:r>
              <a:rPr lang="en-US"/>
              <a:t>Cryomodule Design    Tom Peterson</a:t>
            </a:r>
          </a:p>
        </p:txBody>
      </p:sp>
      <p:sp>
        <p:nvSpPr>
          <p:cNvPr id="6" name="Slide Number Placeholder 4"/>
          <p:cNvSpPr>
            <a:spLocks noGrp="1"/>
          </p:cNvSpPr>
          <p:nvPr>
            <p:ph type="sldNum" sz="quarter" idx="12"/>
          </p:nvPr>
        </p:nvSpPr>
        <p:spPr/>
        <p:txBody>
          <a:bodyPr/>
          <a:lstStyle/>
          <a:p>
            <a:pPr>
              <a:defRPr/>
            </a:pPr>
            <a:fld id="{4687D9B0-FE4D-6E48-ACED-FD6325F1BA28}" type="slidenum">
              <a:rPr lang="en-US"/>
              <a:pPr>
                <a:defRPr/>
              </a:pPr>
              <a:t>57</a:t>
            </a:fld>
            <a:endParaRPr lang="en-US"/>
          </a:p>
        </p:txBody>
      </p:sp>
      <p:sp>
        <p:nvSpPr>
          <p:cNvPr id="477186" name="Rectangle 2"/>
          <p:cNvSpPr>
            <a:spLocks noGrp="1" noChangeArrowheads="1"/>
          </p:cNvSpPr>
          <p:nvPr>
            <p:ph type="title"/>
          </p:nvPr>
        </p:nvSpPr>
        <p:spPr/>
        <p:txBody>
          <a:bodyPr/>
          <a:lstStyle/>
          <a:p>
            <a:pPr eaLnBrk="1" hangingPunct="1">
              <a:defRPr/>
            </a:pPr>
            <a:r>
              <a:rPr lang="en-US">
                <a:cs typeface="+mj-cs"/>
              </a:rPr>
              <a:t>Closed ended </a:t>
            </a:r>
            <a:r>
              <a:rPr lang="ja-JP" altLang="en-US">
                <a:latin typeface="Arial"/>
                <a:cs typeface="+mj-cs"/>
              </a:rPr>
              <a:t>“</a:t>
            </a:r>
            <a:r>
              <a:rPr lang="en-US">
                <a:cs typeface="+mj-cs"/>
              </a:rPr>
              <a:t>TESLA</a:t>
            </a:r>
            <a:r>
              <a:rPr lang="ja-JP" altLang="en-US">
                <a:latin typeface="Arial"/>
                <a:cs typeface="+mj-cs"/>
              </a:rPr>
              <a:t>”</a:t>
            </a:r>
            <a:r>
              <a:rPr lang="en-US">
                <a:cs typeface="+mj-cs"/>
              </a:rPr>
              <a:t> style</a:t>
            </a:r>
          </a:p>
        </p:txBody>
      </p:sp>
      <p:pic>
        <p:nvPicPr>
          <p:cNvPr id="98309" name="Picture 4" descr="650MHzTESLAsecti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05000"/>
            <a:ext cx="7924800"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quarter" idx="10"/>
          </p:nvPr>
        </p:nvSpPr>
        <p:spPr/>
        <p:txBody>
          <a:bodyPr/>
          <a:lstStyle/>
          <a:p>
            <a:pPr>
              <a:defRPr/>
            </a:pPr>
            <a:r>
              <a:rPr lang="en-US"/>
              <a:t>January, 2017    USPAS</a:t>
            </a:r>
          </a:p>
        </p:txBody>
      </p:sp>
      <p:sp>
        <p:nvSpPr>
          <p:cNvPr id="4" name="Footer Placeholder 2"/>
          <p:cNvSpPr>
            <a:spLocks noGrp="1"/>
          </p:cNvSpPr>
          <p:nvPr>
            <p:ph type="ftr" sz="quarter" idx="11"/>
          </p:nvPr>
        </p:nvSpPr>
        <p:spPr/>
        <p:txBody>
          <a:bodyPr/>
          <a:lstStyle/>
          <a:p>
            <a:pPr>
              <a:defRPr/>
            </a:pPr>
            <a:r>
              <a:rPr lang="en-US"/>
              <a:t>Cryomodule Design    Tom Peterson</a:t>
            </a:r>
          </a:p>
        </p:txBody>
      </p:sp>
      <p:sp>
        <p:nvSpPr>
          <p:cNvPr id="5" name="Slide Number Placeholder 3"/>
          <p:cNvSpPr>
            <a:spLocks noGrp="1"/>
          </p:cNvSpPr>
          <p:nvPr>
            <p:ph type="sldNum" sz="quarter" idx="12"/>
          </p:nvPr>
        </p:nvSpPr>
        <p:spPr/>
        <p:txBody>
          <a:bodyPr/>
          <a:lstStyle/>
          <a:p>
            <a:pPr>
              <a:defRPr/>
            </a:pPr>
            <a:fld id="{086494FF-76F4-CD4F-A3B3-DDDF88B45B14}" type="slidenum">
              <a:rPr lang="en-US"/>
              <a:pPr>
                <a:defRPr/>
              </a:pPr>
              <a:t>58</a:t>
            </a:fld>
            <a:endParaRPr lang="en-US"/>
          </a:p>
        </p:txBody>
      </p:sp>
      <p:pic>
        <p:nvPicPr>
          <p:cNvPr id="100356" name="Picture 3" descr="BESSYcryomod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00" y="552450"/>
            <a:ext cx="7442200"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quarter" idx="10"/>
          </p:nvPr>
        </p:nvSpPr>
        <p:spPr/>
        <p:txBody>
          <a:bodyPr/>
          <a:lstStyle/>
          <a:p>
            <a:pPr>
              <a:defRPr/>
            </a:pPr>
            <a:r>
              <a:rPr lang="en-US"/>
              <a:t>January, 2017    USPAS</a:t>
            </a:r>
          </a:p>
        </p:txBody>
      </p:sp>
      <p:sp>
        <p:nvSpPr>
          <p:cNvPr id="6" name="Footer Placeholder 2"/>
          <p:cNvSpPr>
            <a:spLocks noGrp="1"/>
          </p:cNvSpPr>
          <p:nvPr>
            <p:ph type="ftr" sz="quarter" idx="11"/>
          </p:nvPr>
        </p:nvSpPr>
        <p:spPr/>
        <p:txBody>
          <a:bodyPr/>
          <a:lstStyle/>
          <a:p>
            <a:pPr>
              <a:defRPr/>
            </a:pPr>
            <a:r>
              <a:rPr lang="en-US"/>
              <a:t>Cryomodule Design    Tom Peterson</a:t>
            </a:r>
          </a:p>
        </p:txBody>
      </p:sp>
      <p:sp>
        <p:nvSpPr>
          <p:cNvPr id="7" name="Slide Number Placeholder 3"/>
          <p:cNvSpPr>
            <a:spLocks noGrp="1"/>
          </p:cNvSpPr>
          <p:nvPr>
            <p:ph type="sldNum" sz="quarter" idx="12"/>
          </p:nvPr>
        </p:nvSpPr>
        <p:spPr/>
        <p:txBody>
          <a:bodyPr/>
          <a:lstStyle/>
          <a:p>
            <a:pPr>
              <a:defRPr/>
            </a:pPr>
            <a:fld id="{131D965D-B494-C84A-A666-6BAB3B7DD2B2}" type="slidenum">
              <a:rPr lang="en-US"/>
              <a:pPr>
                <a:defRPr/>
              </a:pPr>
              <a:t>59</a:t>
            </a:fld>
            <a:endParaRPr lang="en-US"/>
          </a:p>
        </p:txBody>
      </p:sp>
      <p:sp>
        <p:nvSpPr>
          <p:cNvPr id="429059" name="Rectangle 2"/>
          <p:cNvSpPr>
            <a:spLocks noGrp="1"/>
          </p:cNvSpPr>
          <p:nvPr>
            <p:ph type="title" idx="4294967295"/>
          </p:nvPr>
        </p:nvSpPr>
        <p:spPr/>
        <p:txBody>
          <a:bodyPr/>
          <a:lstStyle/>
          <a:p>
            <a:pPr eaLnBrk="1" hangingPunct="1">
              <a:defRPr/>
            </a:pPr>
            <a:r>
              <a:rPr lang="en-US">
                <a:cs typeface="+mj-cs"/>
              </a:rPr>
              <a:t>ERL cryomodule features</a:t>
            </a:r>
          </a:p>
        </p:txBody>
      </p:sp>
      <p:pic>
        <p:nvPicPr>
          <p:cNvPr id="102405" name="Picture 3" descr="ERLcryomoduleModelFi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0"/>
            <a:ext cx="88392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6" name="Text Box 4"/>
          <p:cNvSpPr txBox="1">
            <a:spLocks noChangeArrowheads="1"/>
          </p:cNvSpPr>
          <p:nvPr/>
        </p:nvSpPr>
        <p:spPr bwMode="auto">
          <a:xfrm>
            <a:off x="457200" y="4114800"/>
            <a:ext cx="8129588"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400">
                <a:latin typeface="Times" charset="0"/>
              </a:rPr>
              <a:t>Figure 1 from CRYOGENIC HEAT LOAD OF THE CORNELL ERL MAIN LINAC CRYOMODULE, by </a:t>
            </a:r>
          </a:p>
          <a:p>
            <a:r>
              <a:rPr lang="en-US" sz="1400">
                <a:latin typeface="Times" charset="0"/>
              </a:rPr>
              <a:t>E. Chojnacki, E. Smith, R. Ehrlich, V. Veshcherevich and S. Chapman, Cornell University, Ithaca, NY, U.S.A. </a:t>
            </a:r>
          </a:p>
          <a:p>
            <a:r>
              <a:rPr lang="en-US" sz="1400">
                <a:latin typeface="Times" charset="0"/>
              </a:rPr>
              <a:t>Published in Proceedings of SRF2009, Berlin, Germany</a:t>
            </a:r>
            <a:r>
              <a:rPr lang="en-US">
                <a:latin typeface="Times" charset="0"/>
              </a:rPr>
              <a:t> </a:t>
            </a:r>
          </a:p>
          <a:p>
            <a:endParaRPr lang="en-US" sz="1200">
              <a:latin typeface="Times"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quarter" idx="10"/>
          </p:nvPr>
        </p:nvSpPr>
        <p:spPr/>
        <p:txBody>
          <a:bodyPr/>
          <a:lstStyle/>
          <a:p>
            <a:pPr>
              <a:defRPr/>
            </a:pPr>
            <a:r>
              <a:rPr lang="en-US"/>
              <a:t>January, 2017    USPAS</a:t>
            </a:r>
          </a:p>
        </p:txBody>
      </p:sp>
      <p:sp>
        <p:nvSpPr>
          <p:cNvPr id="5" name="Footer Placeholder 2"/>
          <p:cNvSpPr>
            <a:spLocks noGrp="1"/>
          </p:cNvSpPr>
          <p:nvPr>
            <p:ph type="ftr" sz="quarter" idx="11"/>
          </p:nvPr>
        </p:nvSpPr>
        <p:spPr/>
        <p:txBody>
          <a:bodyPr/>
          <a:lstStyle/>
          <a:p>
            <a:pPr>
              <a:defRPr/>
            </a:pPr>
            <a:r>
              <a:rPr lang="en-US"/>
              <a:t>Cryomodule Design    Tom Peterson</a:t>
            </a:r>
          </a:p>
        </p:txBody>
      </p:sp>
      <p:sp>
        <p:nvSpPr>
          <p:cNvPr id="6" name="Slide Number Placeholder 3"/>
          <p:cNvSpPr>
            <a:spLocks noGrp="1"/>
          </p:cNvSpPr>
          <p:nvPr>
            <p:ph type="sldNum" sz="quarter" idx="12"/>
          </p:nvPr>
        </p:nvSpPr>
        <p:spPr/>
        <p:txBody>
          <a:bodyPr/>
          <a:lstStyle/>
          <a:p>
            <a:pPr>
              <a:defRPr/>
            </a:pPr>
            <a:fld id="{2D8EFADF-7129-E543-9149-DDD2D595B170}" type="slidenum">
              <a:rPr lang="en-US"/>
              <a:pPr>
                <a:defRPr/>
              </a:pPr>
              <a:t>6</a:t>
            </a:fld>
            <a:endParaRPr lang="en-US"/>
          </a:p>
        </p:txBody>
      </p:sp>
      <p:sp>
        <p:nvSpPr>
          <p:cNvPr id="421891" name="Rectangle 2"/>
          <p:cNvSpPr>
            <a:spLocks noGrp="1"/>
          </p:cNvSpPr>
          <p:nvPr>
            <p:ph type="title" idx="4294967295"/>
          </p:nvPr>
        </p:nvSpPr>
        <p:spPr/>
        <p:txBody>
          <a:bodyPr/>
          <a:lstStyle/>
          <a:p>
            <a:pPr eaLnBrk="1" hangingPunct="1">
              <a:defRPr/>
            </a:pPr>
            <a:r>
              <a:rPr lang="en-US">
                <a:cs typeface="+mj-cs"/>
              </a:rPr>
              <a:t>CW cryomodule requirements</a:t>
            </a:r>
          </a:p>
        </p:txBody>
      </p:sp>
      <p:sp>
        <p:nvSpPr>
          <p:cNvPr id="421892" name="Rectangle 3"/>
          <p:cNvSpPr>
            <a:spLocks noGrp="1"/>
          </p:cNvSpPr>
          <p:nvPr>
            <p:ph type="body" idx="4294967295"/>
          </p:nvPr>
        </p:nvSpPr>
        <p:spPr>
          <a:xfrm>
            <a:off x="685800" y="1524000"/>
            <a:ext cx="7772400" cy="4572000"/>
          </a:xfrm>
        </p:spPr>
        <p:txBody>
          <a:bodyPr/>
          <a:lstStyle/>
          <a:p>
            <a:pPr eaLnBrk="1" hangingPunct="1">
              <a:lnSpc>
                <a:spcPct val="90000"/>
              </a:lnSpc>
              <a:buFontTx/>
              <a:buNone/>
              <a:defRPr/>
            </a:pPr>
            <a:r>
              <a:rPr lang="en-US" sz="1800" dirty="0">
                <a:cs typeface="+mn-cs"/>
              </a:rPr>
              <a:t>1	A “stand-alone” </a:t>
            </a:r>
            <a:r>
              <a:rPr lang="en-US" sz="1800" dirty="0" err="1">
                <a:cs typeface="+mn-cs"/>
              </a:rPr>
              <a:t>cryomodule</a:t>
            </a:r>
            <a:r>
              <a:rPr lang="en-US" sz="1800" dirty="0">
                <a:cs typeface="+mn-cs"/>
              </a:rPr>
              <a:t> is closed at each end, individual insulating vacuums, with warm beam pipe and magnets in between </a:t>
            </a:r>
            <a:r>
              <a:rPr lang="en-US" sz="1800" dirty="0" err="1">
                <a:cs typeface="+mn-cs"/>
              </a:rPr>
              <a:t>cryomodules</a:t>
            </a:r>
            <a:r>
              <a:rPr lang="en-US" sz="1800" dirty="0">
                <a:cs typeface="+mn-cs"/>
              </a:rPr>
              <a:t> such that individual </a:t>
            </a:r>
            <a:r>
              <a:rPr lang="en-US" sz="1800" dirty="0" err="1">
                <a:cs typeface="+mn-cs"/>
              </a:rPr>
              <a:t>cryomodules</a:t>
            </a:r>
            <a:r>
              <a:rPr lang="en-US" sz="1800" dirty="0">
                <a:cs typeface="+mn-cs"/>
              </a:rPr>
              <a:t> can be warmed up and removed while adjacent </a:t>
            </a:r>
            <a:r>
              <a:rPr lang="en-US" sz="1800" dirty="0" err="1">
                <a:cs typeface="+mn-cs"/>
              </a:rPr>
              <a:t>cryomodules</a:t>
            </a:r>
            <a:r>
              <a:rPr lang="en-US" sz="1800" dirty="0">
                <a:cs typeface="+mn-cs"/>
              </a:rPr>
              <a:t> are cold.  </a:t>
            </a:r>
          </a:p>
          <a:p>
            <a:pPr eaLnBrk="1" hangingPunct="1">
              <a:lnSpc>
                <a:spcPct val="90000"/>
              </a:lnSpc>
              <a:buFontTx/>
              <a:buNone/>
              <a:defRPr/>
            </a:pPr>
            <a:r>
              <a:rPr lang="en-US" sz="1800" dirty="0">
                <a:cs typeface="+mn-cs"/>
              </a:rPr>
              <a:t>2	Provide the required insulating and beam vacuum reliably </a:t>
            </a:r>
          </a:p>
          <a:p>
            <a:pPr eaLnBrk="1" hangingPunct="1">
              <a:lnSpc>
                <a:spcPct val="90000"/>
              </a:lnSpc>
              <a:buFontTx/>
              <a:buNone/>
              <a:defRPr/>
            </a:pPr>
            <a:r>
              <a:rPr lang="en-US" sz="1800" dirty="0">
                <a:cs typeface="+mn-cs"/>
              </a:rPr>
              <a:t>3	Minimize cavity vibration and coupling of external sources to cavities </a:t>
            </a:r>
          </a:p>
          <a:p>
            <a:pPr eaLnBrk="1" hangingPunct="1">
              <a:lnSpc>
                <a:spcPct val="90000"/>
              </a:lnSpc>
              <a:buFontTx/>
              <a:buNone/>
              <a:defRPr/>
            </a:pPr>
            <a:r>
              <a:rPr lang="en-US" sz="1800" dirty="0">
                <a:cs typeface="+mn-cs"/>
              </a:rPr>
              <a:t>4	Provide good cavity alignment (typically &lt;0.5 mm) </a:t>
            </a:r>
          </a:p>
          <a:p>
            <a:pPr eaLnBrk="1" hangingPunct="1">
              <a:lnSpc>
                <a:spcPct val="90000"/>
              </a:lnSpc>
              <a:buFontTx/>
              <a:buNone/>
              <a:defRPr/>
            </a:pPr>
            <a:r>
              <a:rPr lang="en-US" sz="1800" dirty="0">
                <a:cs typeface="+mn-cs"/>
              </a:rPr>
              <a:t>5	Allow removal of up to 250 W at 2 K per </a:t>
            </a:r>
            <a:r>
              <a:rPr lang="en-US" sz="1800" dirty="0" err="1">
                <a:cs typeface="+mn-cs"/>
              </a:rPr>
              <a:t>cryomodule</a:t>
            </a:r>
            <a:r>
              <a:rPr lang="en-US" sz="1800" dirty="0">
                <a:cs typeface="+mn-cs"/>
              </a:rPr>
              <a:t> if CW </a:t>
            </a:r>
          </a:p>
          <a:p>
            <a:pPr eaLnBrk="1" hangingPunct="1">
              <a:lnSpc>
                <a:spcPct val="90000"/>
              </a:lnSpc>
              <a:buFontTx/>
              <a:buNone/>
              <a:defRPr/>
            </a:pPr>
            <a:r>
              <a:rPr lang="en-US" sz="1800" dirty="0">
                <a:cs typeface="+mn-cs"/>
              </a:rPr>
              <a:t>6	Protect the helium and vacuum spaces including the RF cavity from exceeding allowable pressures.</a:t>
            </a:r>
            <a:r>
              <a:rPr lang="en-US" sz="2400" dirty="0">
                <a:cs typeface="+mn-cs"/>
              </a:rPr>
              <a:t> </a:t>
            </a:r>
          </a:p>
          <a:p>
            <a:pPr eaLnBrk="1" hangingPunct="1">
              <a:lnSpc>
                <a:spcPct val="90000"/>
              </a:lnSpc>
              <a:buFontTx/>
              <a:buNone/>
              <a:defRPr/>
            </a:pPr>
            <a:r>
              <a:rPr lang="en-US" sz="1800" dirty="0">
                <a:cs typeface="+mn-cs"/>
              </a:rPr>
              <a:t>7	Intercept significant heat loads at intermediate temperatures above 2.0 K to the extent possible (cavity internal power generation cannot be intercepted) </a:t>
            </a:r>
          </a:p>
          <a:p>
            <a:pPr eaLnBrk="1" hangingPunct="1">
              <a:lnSpc>
                <a:spcPct val="90000"/>
              </a:lnSpc>
              <a:buFontTx/>
              <a:buNone/>
              <a:defRPr/>
            </a:pPr>
            <a:r>
              <a:rPr lang="en-US" sz="1800" dirty="0">
                <a:cs typeface="+mn-cs"/>
              </a:rPr>
              <a:t>8	Provide high reliability in all aspects of the </a:t>
            </a:r>
            <a:r>
              <a:rPr lang="en-US" sz="1800" dirty="0" err="1">
                <a:cs typeface="+mn-cs"/>
              </a:rPr>
              <a:t>cryomodule</a:t>
            </a:r>
            <a:r>
              <a:rPr lang="en-US" sz="1800" dirty="0">
                <a:cs typeface="+mn-cs"/>
              </a:rPr>
              <a:t> (vacuum, alignment stability, mechanics, instrumentation) including after thermal cycles </a:t>
            </a:r>
          </a:p>
          <a:p>
            <a:pPr eaLnBrk="1" hangingPunct="1">
              <a:lnSpc>
                <a:spcPct val="90000"/>
              </a:lnSpc>
              <a:buFontTx/>
              <a:buNone/>
              <a:defRPr/>
            </a:pPr>
            <a:r>
              <a:rPr lang="en-US" sz="1800" dirty="0">
                <a:cs typeface="+mn-cs"/>
              </a:rPr>
              <a:t>9	Provide excellent magnetic shielding for high Q0</a:t>
            </a:r>
          </a:p>
          <a:p>
            <a:pPr eaLnBrk="1" hangingPunct="1">
              <a:lnSpc>
                <a:spcPct val="90000"/>
              </a:lnSpc>
              <a:buFontTx/>
              <a:buNone/>
              <a:defRPr/>
            </a:pPr>
            <a:r>
              <a:rPr lang="en-US" sz="1800" dirty="0">
                <a:cs typeface="+mn-cs"/>
              </a:rPr>
              <a:t>10  Minimize cost (construction and operational)</a:t>
            </a:r>
            <a:endParaRPr lang="en-US" sz="2400" dirty="0">
              <a:cs typeface="+mn-c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quarter" idx="10"/>
          </p:nvPr>
        </p:nvSpPr>
        <p:spPr/>
        <p:txBody>
          <a:bodyPr/>
          <a:lstStyle/>
          <a:p>
            <a:pPr>
              <a:defRPr/>
            </a:pPr>
            <a:r>
              <a:rPr lang="en-US"/>
              <a:t>January, 2017    USPAS</a:t>
            </a:r>
          </a:p>
        </p:txBody>
      </p:sp>
      <p:sp>
        <p:nvSpPr>
          <p:cNvPr id="5" name="Footer Placeholder 2"/>
          <p:cNvSpPr>
            <a:spLocks noGrp="1"/>
          </p:cNvSpPr>
          <p:nvPr>
            <p:ph type="ftr" sz="quarter" idx="11"/>
          </p:nvPr>
        </p:nvSpPr>
        <p:spPr/>
        <p:txBody>
          <a:bodyPr/>
          <a:lstStyle/>
          <a:p>
            <a:pPr>
              <a:defRPr/>
            </a:pPr>
            <a:r>
              <a:rPr lang="en-US"/>
              <a:t>Cryomodule Design    Tom Peterson</a:t>
            </a:r>
          </a:p>
        </p:txBody>
      </p:sp>
      <p:sp>
        <p:nvSpPr>
          <p:cNvPr id="6" name="Slide Number Placeholder 3"/>
          <p:cNvSpPr>
            <a:spLocks noGrp="1"/>
          </p:cNvSpPr>
          <p:nvPr>
            <p:ph type="sldNum" sz="quarter" idx="12"/>
          </p:nvPr>
        </p:nvSpPr>
        <p:spPr/>
        <p:txBody>
          <a:bodyPr/>
          <a:lstStyle/>
          <a:p>
            <a:pPr>
              <a:defRPr/>
            </a:pPr>
            <a:fld id="{E79F879A-F1D1-1A41-B879-74DAFE177968}" type="slidenum">
              <a:rPr lang="en-US"/>
              <a:pPr>
                <a:defRPr/>
              </a:pPr>
              <a:t>60</a:t>
            </a:fld>
            <a:endParaRPr lang="en-US"/>
          </a:p>
        </p:txBody>
      </p:sp>
      <p:sp>
        <p:nvSpPr>
          <p:cNvPr id="430083" name="Rectangle 4"/>
          <p:cNvSpPr>
            <a:spLocks noGrp="1"/>
          </p:cNvSpPr>
          <p:nvPr>
            <p:ph type="title" idx="4294967295"/>
          </p:nvPr>
        </p:nvSpPr>
        <p:spPr>
          <a:xfrm>
            <a:off x="685800" y="609600"/>
            <a:ext cx="7772400" cy="685800"/>
          </a:xfrm>
        </p:spPr>
        <p:txBody>
          <a:bodyPr/>
          <a:lstStyle/>
          <a:p>
            <a:pPr eaLnBrk="1" hangingPunct="1">
              <a:defRPr/>
            </a:pPr>
            <a:r>
              <a:rPr lang="en-US">
                <a:cs typeface="+mj-cs"/>
              </a:rPr>
              <a:t>ERL cryomodule features</a:t>
            </a:r>
          </a:p>
        </p:txBody>
      </p:sp>
      <p:sp>
        <p:nvSpPr>
          <p:cNvPr id="430084" name="Rectangle 5"/>
          <p:cNvSpPr>
            <a:spLocks noGrp="1"/>
          </p:cNvSpPr>
          <p:nvPr>
            <p:ph type="body" idx="4294967295"/>
          </p:nvPr>
        </p:nvSpPr>
        <p:spPr>
          <a:xfrm>
            <a:off x="685800" y="1447800"/>
            <a:ext cx="7772400" cy="4648200"/>
          </a:xfrm>
        </p:spPr>
        <p:txBody>
          <a:bodyPr/>
          <a:lstStyle/>
          <a:p>
            <a:pPr eaLnBrk="1" hangingPunct="1">
              <a:lnSpc>
                <a:spcPct val="90000"/>
              </a:lnSpc>
              <a:defRPr/>
            </a:pPr>
            <a:r>
              <a:rPr lang="en-US" sz="2400">
                <a:cs typeface="+mn-cs"/>
              </a:rPr>
              <a:t>TESLA-style support structure -- dressed cavities hang from gas return pipe (GRP), but</a:t>
            </a:r>
          </a:p>
          <a:p>
            <a:pPr lvl="1" eaLnBrk="1" hangingPunct="1">
              <a:lnSpc>
                <a:spcPct val="90000"/>
              </a:lnSpc>
              <a:defRPr/>
            </a:pPr>
            <a:r>
              <a:rPr lang="en-US" sz="2000"/>
              <a:t>Titanium GRP </a:t>
            </a:r>
          </a:p>
          <a:p>
            <a:pPr lvl="1" eaLnBrk="1" hangingPunct="1">
              <a:lnSpc>
                <a:spcPct val="90000"/>
              </a:lnSpc>
              <a:defRPr/>
            </a:pPr>
            <a:r>
              <a:rPr lang="en-US" sz="2000"/>
              <a:t>No invar rod, no rollers </a:t>
            </a:r>
          </a:p>
          <a:p>
            <a:pPr lvl="1" eaLnBrk="1" hangingPunct="1">
              <a:lnSpc>
                <a:spcPct val="90000"/>
              </a:lnSpc>
              <a:defRPr/>
            </a:pPr>
            <a:r>
              <a:rPr lang="en-US" sz="2000"/>
              <a:t>6 cavities per CM, 9.8 m total CM length </a:t>
            </a:r>
          </a:p>
          <a:p>
            <a:pPr lvl="1" eaLnBrk="1" hangingPunct="1">
              <a:lnSpc>
                <a:spcPct val="90000"/>
              </a:lnSpc>
              <a:defRPr/>
            </a:pPr>
            <a:r>
              <a:rPr lang="en-US" sz="2000"/>
              <a:t>HOM absorbers at 40 - 100 K between cavities</a:t>
            </a:r>
          </a:p>
          <a:p>
            <a:pPr lvl="1" eaLnBrk="1" hangingPunct="1">
              <a:lnSpc>
                <a:spcPct val="90000"/>
              </a:lnSpc>
              <a:defRPr/>
            </a:pPr>
            <a:r>
              <a:rPr lang="en-US" sz="2000"/>
              <a:t>GRP split with bellows at center, 4 support posts </a:t>
            </a:r>
          </a:p>
          <a:p>
            <a:pPr lvl="1" eaLnBrk="1" hangingPunct="1">
              <a:lnSpc>
                <a:spcPct val="90000"/>
              </a:lnSpc>
              <a:defRPr/>
            </a:pPr>
            <a:r>
              <a:rPr lang="en-US" sz="2000"/>
              <a:t>Helium vessels pinned to GRP </a:t>
            </a:r>
          </a:p>
          <a:p>
            <a:pPr lvl="1" eaLnBrk="1" hangingPunct="1">
              <a:lnSpc>
                <a:spcPct val="90000"/>
              </a:lnSpc>
              <a:defRPr/>
            </a:pPr>
            <a:r>
              <a:rPr lang="en-US" sz="2000"/>
              <a:t>Some flexibility in the input coupler </a:t>
            </a:r>
          </a:p>
          <a:p>
            <a:pPr lvl="1" eaLnBrk="1" hangingPunct="1">
              <a:lnSpc>
                <a:spcPct val="90000"/>
              </a:lnSpc>
              <a:defRPr/>
            </a:pPr>
            <a:r>
              <a:rPr lang="en-US" sz="2000"/>
              <a:t>De-magnetized carbon-steel shell for magnetic shielding (this is like TTF) </a:t>
            </a:r>
          </a:p>
          <a:p>
            <a:pPr lvl="1" eaLnBrk="1" hangingPunct="1">
              <a:lnSpc>
                <a:spcPct val="90000"/>
              </a:lnSpc>
              <a:defRPr/>
            </a:pPr>
            <a:r>
              <a:rPr lang="en-US" sz="2000"/>
              <a:t>2-phase pipe closed at each CM end, JT valve on each CM (like BESSY design)</a:t>
            </a:r>
            <a:r>
              <a:rPr lang="en-US" sz="2400"/>
              <a:t> </a:t>
            </a:r>
          </a:p>
          <a:p>
            <a:pPr lvl="1" eaLnBrk="1" hangingPunct="1">
              <a:lnSpc>
                <a:spcPct val="90000"/>
              </a:lnSpc>
              <a:defRPr/>
            </a:pPr>
            <a:r>
              <a:rPr lang="en-US" sz="2000"/>
              <a:t>String rolls into vacuum vessel on rails</a:t>
            </a:r>
            <a:endParaRPr lang="en-US" sz="24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61</a:t>
            </a:fld>
            <a:endParaRPr lang="en-US" dirty="0"/>
          </a:p>
        </p:txBody>
      </p:sp>
      <p:sp>
        <p:nvSpPr>
          <p:cNvPr id="6" name="Title 5"/>
          <p:cNvSpPr>
            <a:spLocks noGrp="1"/>
          </p:cNvSpPr>
          <p:nvPr>
            <p:ph type="title"/>
          </p:nvPr>
        </p:nvSpPr>
        <p:spPr>
          <a:xfrm>
            <a:off x="685800" y="228600"/>
            <a:ext cx="7924800" cy="914400"/>
          </a:xfrm>
        </p:spPr>
        <p:txBody>
          <a:bodyPr/>
          <a:lstStyle/>
          <a:p>
            <a:r>
              <a:rPr lang="en-US" dirty="0"/>
              <a:t>LCLS-II cryomodule flow scheme</a:t>
            </a:r>
          </a:p>
        </p:txBody>
      </p:sp>
      <p:sp>
        <p:nvSpPr>
          <p:cNvPr id="4" name="Footer Placeholder 3"/>
          <p:cNvSpPr>
            <a:spLocks noGrp="1"/>
          </p:cNvSpPr>
          <p:nvPr>
            <p:ph type="ftr" sz="quarter" idx="13"/>
          </p:nvPr>
        </p:nvSpPr>
        <p:spPr/>
        <p:txBody>
          <a:bodyPr/>
          <a:lstStyle/>
          <a:p>
            <a:r>
              <a:rPr lang="en-US" dirty="0"/>
              <a:t>Cryomodule Design    Tom Peterson</a:t>
            </a:r>
          </a:p>
        </p:txBody>
      </p:sp>
      <p:pic>
        <p:nvPicPr>
          <p:cNvPr id="7" name="Picture 6" descr="LCLS-II-CryomoduleSchematicFig-2Valve-30July20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 y="1244601"/>
            <a:ext cx="7912100" cy="4815339"/>
          </a:xfrm>
          <a:prstGeom prst="rect">
            <a:avLst/>
          </a:prstGeom>
        </p:spPr>
      </p:pic>
    </p:spTree>
    <p:extLst>
      <p:ext uri="{BB962C8B-B14F-4D97-AF65-F5344CB8AC3E}">
        <p14:creationId xmlns:p14="http://schemas.microsoft.com/office/powerpoint/2010/main" val="607108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a:t>January, 2017    USPAS</a:t>
            </a:r>
          </a:p>
        </p:txBody>
      </p:sp>
      <p:sp>
        <p:nvSpPr>
          <p:cNvPr id="5" name="Footer Placeholder 3"/>
          <p:cNvSpPr>
            <a:spLocks noGrp="1"/>
          </p:cNvSpPr>
          <p:nvPr>
            <p:ph type="ftr" sz="quarter" idx="11"/>
          </p:nvPr>
        </p:nvSpPr>
        <p:spPr/>
        <p:txBody>
          <a:bodyPr/>
          <a:lstStyle/>
          <a:p>
            <a:pPr>
              <a:defRPr/>
            </a:pPr>
            <a:r>
              <a:rPr lang="en-US"/>
              <a:t>Cryomodule Design    Tom Peterson</a:t>
            </a:r>
          </a:p>
        </p:txBody>
      </p:sp>
      <p:sp>
        <p:nvSpPr>
          <p:cNvPr id="6" name="Slide Number Placeholder 4"/>
          <p:cNvSpPr>
            <a:spLocks noGrp="1"/>
          </p:cNvSpPr>
          <p:nvPr>
            <p:ph type="sldNum" sz="quarter" idx="12"/>
          </p:nvPr>
        </p:nvSpPr>
        <p:spPr/>
        <p:txBody>
          <a:bodyPr/>
          <a:lstStyle/>
          <a:p>
            <a:pPr>
              <a:defRPr/>
            </a:pPr>
            <a:fld id="{6DC3F6F8-2577-ED4C-95F9-8BBB3A9E9325}" type="slidenum">
              <a:rPr lang="en-US"/>
              <a:pPr>
                <a:defRPr/>
              </a:pPr>
              <a:t>62</a:t>
            </a:fld>
            <a:endParaRPr lang="en-US"/>
          </a:p>
        </p:txBody>
      </p:sp>
      <p:sp>
        <p:nvSpPr>
          <p:cNvPr id="448514" name="Title 1"/>
          <p:cNvSpPr>
            <a:spLocks noGrp="1"/>
          </p:cNvSpPr>
          <p:nvPr>
            <p:ph type="title"/>
          </p:nvPr>
        </p:nvSpPr>
        <p:spPr>
          <a:xfrm>
            <a:off x="2268538" y="609600"/>
            <a:ext cx="5254625" cy="914400"/>
          </a:xfrm>
        </p:spPr>
        <p:txBody>
          <a:bodyPr/>
          <a:lstStyle/>
          <a:p>
            <a:pPr eaLnBrk="1" hangingPunct="1">
              <a:defRPr/>
            </a:pPr>
            <a:r>
              <a:rPr lang="en-US" sz="3200" b="1">
                <a:solidFill>
                  <a:srgbClr val="000099"/>
                </a:solidFill>
                <a:cs typeface="+mj-cs"/>
              </a:rPr>
              <a:t>FRIB cryomodule </a:t>
            </a:r>
            <a:br>
              <a:rPr lang="en-US" sz="3200" b="1">
                <a:solidFill>
                  <a:srgbClr val="000099"/>
                </a:solidFill>
                <a:cs typeface="+mj-cs"/>
              </a:rPr>
            </a:br>
            <a:r>
              <a:rPr lang="ja-JP" altLang="en-US" sz="2400" b="1">
                <a:solidFill>
                  <a:srgbClr val="000099"/>
                </a:solidFill>
                <a:latin typeface="Arial"/>
                <a:cs typeface="+mj-cs"/>
              </a:rPr>
              <a:t>“</a:t>
            </a:r>
            <a:r>
              <a:rPr lang="en-US" sz="2400" b="1">
                <a:solidFill>
                  <a:srgbClr val="000099"/>
                </a:solidFill>
                <a:cs typeface="+mj-cs"/>
              </a:rPr>
              <a:t>bathtub</a:t>
            </a:r>
            <a:r>
              <a:rPr lang="ja-JP" altLang="en-US" sz="2400" b="1">
                <a:solidFill>
                  <a:srgbClr val="000099"/>
                </a:solidFill>
                <a:latin typeface="Arial"/>
                <a:cs typeface="+mj-cs"/>
              </a:rPr>
              <a:t>”</a:t>
            </a:r>
            <a:r>
              <a:rPr lang="en-US" sz="2400" b="1">
                <a:solidFill>
                  <a:srgbClr val="000099"/>
                </a:solidFill>
                <a:cs typeface="+mj-cs"/>
              </a:rPr>
              <a:t> style for comparison</a:t>
            </a:r>
            <a:r>
              <a:rPr lang="en-US" sz="3200" b="1">
                <a:solidFill>
                  <a:srgbClr val="000099"/>
                </a:solidFill>
                <a:cs typeface="+mj-cs"/>
              </a:rPr>
              <a:t> </a:t>
            </a:r>
          </a:p>
        </p:txBody>
      </p:sp>
      <p:pic>
        <p:nvPicPr>
          <p:cNvPr id="106501" name="Picture 2"/>
          <p:cNvPicPr>
            <a:picLocks noChangeAspect="1" noChangeArrowheads="1"/>
          </p:cNvPicPr>
          <p:nvPr/>
        </p:nvPicPr>
        <p:blipFill>
          <a:blip r:embed="rId3">
            <a:extLst>
              <a:ext uri="{28A0092B-C50C-407E-A947-70E740481C1C}">
                <a14:useLocalDpi xmlns:a14="http://schemas.microsoft.com/office/drawing/2010/main" val="0"/>
              </a:ext>
            </a:extLst>
          </a:blip>
          <a:srcRect l="14281" t="31866" r="15868" b="19917"/>
          <a:stretch>
            <a:fillRect/>
          </a:stretch>
        </p:blipFill>
        <p:spPr bwMode="auto">
          <a:xfrm>
            <a:off x="533400" y="1668463"/>
            <a:ext cx="8050213" cy="442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a:t>January, 2017    USPAS</a:t>
            </a:r>
          </a:p>
        </p:txBody>
      </p:sp>
      <p:sp>
        <p:nvSpPr>
          <p:cNvPr id="5" name="Footer Placeholder 3"/>
          <p:cNvSpPr>
            <a:spLocks noGrp="1"/>
          </p:cNvSpPr>
          <p:nvPr>
            <p:ph type="ftr" sz="quarter" idx="11"/>
          </p:nvPr>
        </p:nvSpPr>
        <p:spPr/>
        <p:txBody>
          <a:bodyPr/>
          <a:lstStyle/>
          <a:p>
            <a:pPr>
              <a:defRPr/>
            </a:pPr>
            <a:r>
              <a:rPr lang="en-US"/>
              <a:t>Cryomodule Design    Tom Peterson</a:t>
            </a:r>
          </a:p>
        </p:txBody>
      </p:sp>
      <p:sp>
        <p:nvSpPr>
          <p:cNvPr id="6" name="Slide Number Placeholder 4"/>
          <p:cNvSpPr>
            <a:spLocks noGrp="1"/>
          </p:cNvSpPr>
          <p:nvPr>
            <p:ph type="sldNum" sz="quarter" idx="12"/>
          </p:nvPr>
        </p:nvSpPr>
        <p:spPr/>
        <p:txBody>
          <a:bodyPr/>
          <a:lstStyle/>
          <a:p>
            <a:pPr>
              <a:defRPr/>
            </a:pPr>
            <a:fld id="{A0B055A4-15DB-E843-9508-322A57899141}" type="slidenum">
              <a:rPr lang="en-US"/>
              <a:pPr>
                <a:defRPr/>
              </a:pPr>
              <a:t>63</a:t>
            </a:fld>
            <a:endParaRPr lang="en-US"/>
          </a:p>
        </p:txBody>
      </p:sp>
      <p:sp>
        <p:nvSpPr>
          <p:cNvPr id="450562" name="Title 1"/>
          <p:cNvSpPr>
            <a:spLocks noGrp="1"/>
          </p:cNvSpPr>
          <p:nvPr>
            <p:ph type="title"/>
          </p:nvPr>
        </p:nvSpPr>
        <p:spPr>
          <a:xfrm>
            <a:off x="2268538" y="609600"/>
            <a:ext cx="5254625" cy="914400"/>
          </a:xfrm>
        </p:spPr>
        <p:txBody>
          <a:bodyPr/>
          <a:lstStyle/>
          <a:p>
            <a:pPr eaLnBrk="1" hangingPunct="1">
              <a:defRPr/>
            </a:pPr>
            <a:r>
              <a:rPr lang="en-US" sz="2800" b="1">
                <a:solidFill>
                  <a:srgbClr val="000099"/>
                </a:solidFill>
                <a:cs typeface="+mj-cs"/>
              </a:rPr>
              <a:t>TRIUMF cryomodule concept</a:t>
            </a:r>
            <a:br>
              <a:rPr lang="en-US" sz="2800" b="1">
                <a:solidFill>
                  <a:srgbClr val="000099"/>
                </a:solidFill>
                <a:cs typeface="+mj-cs"/>
              </a:rPr>
            </a:br>
            <a:r>
              <a:rPr lang="ja-JP" altLang="en-US" sz="2000" b="1">
                <a:solidFill>
                  <a:srgbClr val="000099"/>
                </a:solidFill>
                <a:latin typeface="Arial"/>
                <a:cs typeface="+mj-cs"/>
              </a:rPr>
              <a:t>“</a:t>
            </a:r>
            <a:r>
              <a:rPr lang="en-US" sz="2000" b="1">
                <a:solidFill>
                  <a:srgbClr val="000099"/>
                </a:solidFill>
                <a:cs typeface="+mj-cs"/>
              </a:rPr>
              <a:t>bathtub</a:t>
            </a:r>
            <a:r>
              <a:rPr lang="ja-JP" altLang="en-US" sz="2000" b="1">
                <a:solidFill>
                  <a:srgbClr val="000099"/>
                </a:solidFill>
                <a:latin typeface="Arial"/>
                <a:cs typeface="+mj-cs"/>
              </a:rPr>
              <a:t>”</a:t>
            </a:r>
            <a:r>
              <a:rPr lang="en-US" sz="2000" b="1">
                <a:solidFill>
                  <a:srgbClr val="000099"/>
                </a:solidFill>
                <a:cs typeface="+mj-cs"/>
              </a:rPr>
              <a:t> style with 1.3 GHz cavities </a:t>
            </a:r>
            <a:br>
              <a:rPr lang="en-US" sz="2000" b="1">
                <a:solidFill>
                  <a:srgbClr val="000099"/>
                </a:solidFill>
                <a:cs typeface="+mj-cs"/>
              </a:rPr>
            </a:br>
            <a:r>
              <a:rPr lang="en-US" sz="2000" b="1">
                <a:solidFill>
                  <a:srgbClr val="000099"/>
                </a:solidFill>
                <a:cs typeface="+mj-cs"/>
              </a:rPr>
              <a:t>for comparison</a:t>
            </a:r>
            <a:r>
              <a:rPr lang="en-US" sz="3200" b="1">
                <a:solidFill>
                  <a:srgbClr val="000099"/>
                </a:solidFill>
                <a:cs typeface="+mj-cs"/>
              </a:rPr>
              <a:t> </a:t>
            </a:r>
          </a:p>
        </p:txBody>
      </p:sp>
      <p:pic>
        <p:nvPicPr>
          <p:cNvPr id="108549" name="Picture 3" descr="CryomoduleCooolingTriu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66863"/>
            <a:ext cx="6858000"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quarter" idx="10"/>
          </p:nvPr>
        </p:nvSpPr>
        <p:spPr/>
        <p:txBody>
          <a:bodyPr/>
          <a:lstStyle/>
          <a:p>
            <a:pPr>
              <a:defRPr/>
            </a:pPr>
            <a:r>
              <a:rPr lang="en-US"/>
              <a:t>January, 2017    USPAS</a:t>
            </a:r>
          </a:p>
        </p:txBody>
      </p:sp>
      <p:sp>
        <p:nvSpPr>
          <p:cNvPr id="4" name="Footer Placeholder 2"/>
          <p:cNvSpPr>
            <a:spLocks noGrp="1"/>
          </p:cNvSpPr>
          <p:nvPr>
            <p:ph type="ftr" sz="quarter" idx="11"/>
          </p:nvPr>
        </p:nvSpPr>
        <p:spPr/>
        <p:txBody>
          <a:bodyPr/>
          <a:lstStyle/>
          <a:p>
            <a:pPr>
              <a:defRPr/>
            </a:pPr>
            <a:r>
              <a:rPr lang="en-US"/>
              <a:t>Cryomodule Design    Tom Peterson</a:t>
            </a:r>
          </a:p>
        </p:txBody>
      </p:sp>
      <p:sp>
        <p:nvSpPr>
          <p:cNvPr id="5" name="Slide Number Placeholder 3"/>
          <p:cNvSpPr>
            <a:spLocks noGrp="1"/>
          </p:cNvSpPr>
          <p:nvPr>
            <p:ph type="sldNum" sz="quarter" idx="12"/>
          </p:nvPr>
        </p:nvSpPr>
        <p:spPr/>
        <p:txBody>
          <a:bodyPr/>
          <a:lstStyle/>
          <a:p>
            <a:pPr>
              <a:defRPr/>
            </a:pPr>
            <a:fld id="{3B1CB155-8CD2-CE44-9252-49821C21B991}" type="slidenum">
              <a:rPr lang="en-US"/>
              <a:pPr>
                <a:defRPr/>
              </a:pPr>
              <a:t>64</a:t>
            </a:fld>
            <a:endParaRPr lang="en-US"/>
          </a:p>
        </p:txBody>
      </p:sp>
      <p:pic>
        <p:nvPicPr>
          <p:cNvPr id="110596" name="Picture 2" descr="CryomoduleConceptTriu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8425"/>
            <a:ext cx="8820150" cy="660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January, 2017    USPAS</a:t>
            </a:r>
          </a:p>
        </p:txBody>
      </p:sp>
      <p:sp>
        <p:nvSpPr>
          <p:cNvPr id="5" name="Footer Placeholder 4"/>
          <p:cNvSpPr>
            <a:spLocks noGrp="1"/>
          </p:cNvSpPr>
          <p:nvPr>
            <p:ph type="ftr" sz="quarter" idx="11"/>
          </p:nvPr>
        </p:nvSpPr>
        <p:spPr/>
        <p:txBody>
          <a:bodyPr/>
          <a:lstStyle/>
          <a:p>
            <a:pPr>
              <a:defRPr/>
            </a:pPr>
            <a:r>
              <a:rPr lang="en-US"/>
              <a:t>Cryomodule Design    Tom Peterson</a:t>
            </a:r>
          </a:p>
        </p:txBody>
      </p:sp>
      <p:sp>
        <p:nvSpPr>
          <p:cNvPr id="6" name="Slide Number Placeholder 5"/>
          <p:cNvSpPr>
            <a:spLocks noGrp="1"/>
          </p:cNvSpPr>
          <p:nvPr>
            <p:ph type="sldNum" sz="quarter" idx="12"/>
          </p:nvPr>
        </p:nvSpPr>
        <p:spPr/>
        <p:txBody>
          <a:bodyPr/>
          <a:lstStyle/>
          <a:p>
            <a:pPr>
              <a:defRPr/>
            </a:pPr>
            <a:fld id="{F4931A12-F2EB-6A47-A7C6-67392ADA77B1}" type="slidenum">
              <a:rPr lang="en-US"/>
              <a:pPr>
                <a:defRPr/>
              </a:pPr>
              <a:t>65</a:t>
            </a:fld>
            <a:endParaRPr lang="en-US"/>
          </a:p>
        </p:txBody>
      </p:sp>
      <p:sp>
        <p:nvSpPr>
          <p:cNvPr id="484354" name="Rectangle 2"/>
          <p:cNvSpPr>
            <a:spLocks noGrp="1" noChangeArrowheads="1"/>
          </p:cNvSpPr>
          <p:nvPr>
            <p:ph type="title"/>
          </p:nvPr>
        </p:nvSpPr>
        <p:spPr/>
        <p:txBody>
          <a:bodyPr/>
          <a:lstStyle/>
          <a:p>
            <a:pPr eaLnBrk="1" hangingPunct="1">
              <a:defRPr/>
            </a:pPr>
            <a:r>
              <a:rPr lang="en-US">
                <a:cs typeface="+mj-cs"/>
              </a:rPr>
              <a:t>Conclusions </a:t>
            </a:r>
          </a:p>
        </p:txBody>
      </p:sp>
      <p:sp>
        <p:nvSpPr>
          <p:cNvPr id="484355" name="Rectangle 3"/>
          <p:cNvSpPr>
            <a:spLocks noGrp="1" noChangeArrowheads="1"/>
          </p:cNvSpPr>
          <p:nvPr>
            <p:ph type="body" idx="1"/>
          </p:nvPr>
        </p:nvSpPr>
        <p:spPr/>
        <p:txBody>
          <a:bodyPr/>
          <a:lstStyle/>
          <a:p>
            <a:pPr eaLnBrk="1" hangingPunct="1">
              <a:defRPr/>
            </a:pPr>
            <a:r>
              <a:rPr lang="en-US" sz="2400">
                <a:cs typeface="+mn-cs"/>
              </a:rPr>
              <a:t>Cryomodule must be designed as part of the larger cryogenic system </a:t>
            </a:r>
          </a:p>
          <a:p>
            <a:pPr eaLnBrk="1" hangingPunct="1">
              <a:defRPr/>
            </a:pPr>
            <a:r>
              <a:rPr lang="en-US" sz="2400">
                <a:cs typeface="+mn-cs"/>
              </a:rPr>
              <a:t>Vacuum and cryogenic line segmentation choices depend on heat loads as well as various mechanical, alignment, and reliability considerations  </a:t>
            </a:r>
          </a:p>
          <a:p>
            <a:pPr eaLnBrk="1" hangingPunct="1">
              <a:defRPr/>
            </a:pPr>
            <a:r>
              <a:rPr lang="en-US" sz="2400">
                <a:cs typeface="+mn-cs"/>
              </a:rPr>
              <a:t>Off-design requirements such as emergency venting may determine line sizes and design features </a:t>
            </a:r>
          </a:p>
          <a:p>
            <a:pPr eaLnBrk="1" hangingPunct="1">
              <a:defRPr/>
            </a:pPr>
            <a:r>
              <a:rPr lang="en-US" sz="2400">
                <a:cs typeface="+mn-cs"/>
              </a:rPr>
              <a:t>There is no single best design configuration.  A variety of quite different designs already exist with features appropriate to the various specific applications</a:t>
            </a:r>
            <a:r>
              <a:rPr lang="en-US" sz="2800">
                <a:cs typeface="+mn-cs"/>
              </a:rPr>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January, 2017    USPAS</a:t>
            </a:r>
          </a:p>
        </p:txBody>
      </p:sp>
      <p:sp>
        <p:nvSpPr>
          <p:cNvPr id="5" name="Footer Placeholder 4"/>
          <p:cNvSpPr>
            <a:spLocks noGrp="1"/>
          </p:cNvSpPr>
          <p:nvPr>
            <p:ph type="ftr" sz="quarter" idx="11"/>
          </p:nvPr>
        </p:nvSpPr>
        <p:spPr/>
        <p:txBody>
          <a:bodyPr/>
          <a:lstStyle/>
          <a:p>
            <a:pPr>
              <a:defRPr/>
            </a:pPr>
            <a:r>
              <a:rPr lang="en-US"/>
              <a:t>Cryomodule Design    Tom Peterson</a:t>
            </a:r>
          </a:p>
        </p:txBody>
      </p:sp>
      <p:sp>
        <p:nvSpPr>
          <p:cNvPr id="6" name="Slide Number Placeholder 5"/>
          <p:cNvSpPr>
            <a:spLocks noGrp="1"/>
          </p:cNvSpPr>
          <p:nvPr>
            <p:ph type="sldNum" sz="quarter" idx="12"/>
          </p:nvPr>
        </p:nvSpPr>
        <p:spPr/>
        <p:txBody>
          <a:bodyPr/>
          <a:lstStyle/>
          <a:p>
            <a:pPr>
              <a:defRPr/>
            </a:pPr>
            <a:fld id="{46F0F645-85B3-5946-85EA-19DCAAF78D03}" type="slidenum">
              <a:rPr lang="en-US"/>
              <a:pPr>
                <a:defRPr/>
              </a:pPr>
              <a:t>66</a:t>
            </a:fld>
            <a:endParaRPr lang="en-US"/>
          </a:p>
        </p:txBody>
      </p:sp>
      <p:sp>
        <p:nvSpPr>
          <p:cNvPr id="553986" name="Rectangle 2"/>
          <p:cNvSpPr>
            <a:spLocks noGrp="1" noChangeArrowheads="1"/>
          </p:cNvSpPr>
          <p:nvPr>
            <p:ph type="title"/>
          </p:nvPr>
        </p:nvSpPr>
        <p:spPr/>
        <p:txBody>
          <a:bodyPr/>
          <a:lstStyle/>
          <a:p>
            <a:pPr eaLnBrk="1" hangingPunct="1">
              <a:defRPr/>
            </a:pPr>
            <a:r>
              <a:rPr lang="en-US">
                <a:cs typeface="+mj-cs"/>
              </a:rPr>
              <a:t>References -- 1 </a:t>
            </a:r>
          </a:p>
        </p:txBody>
      </p:sp>
      <p:sp>
        <p:nvSpPr>
          <p:cNvPr id="553987" name="Rectangle 3"/>
          <p:cNvSpPr>
            <a:spLocks noGrp="1" noChangeArrowheads="1"/>
          </p:cNvSpPr>
          <p:nvPr>
            <p:ph type="body" idx="1"/>
          </p:nvPr>
        </p:nvSpPr>
        <p:spPr/>
        <p:txBody>
          <a:bodyPr/>
          <a:lstStyle/>
          <a:p>
            <a:pPr eaLnBrk="1" hangingPunct="1">
              <a:lnSpc>
                <a:spcPct val="90000"/>
              </a:lnSpc>
              <a:defRPr/>
            </a:pPr>
            <a:r>
              <a:rPr lang="en-US" sz="2400">
                <a:cs typeface="+mn-cs"/>
              </a:rPr>
              <a:t>ASME Boiler &amp; Pressure Vessel Code, 2007 Edition, July 1, 2007 </a:t>
            </a:r>
          </a:p>
          <a:p>
            <a:pPr lvl="1" eaLnBrk="1" hangingPunct="1">
              <a:lnSpc>
                <a:spcPct val="90000"/>
              </a:lnSpc>
              <a:defRPr/>
            </a:pPr>
            <a:r>
              <a:rPr lang="en-US" sz="2000"/>
              <a:t>Primarily Section VIII, Division 1 and Division 2 </a:t>
            </a:r>
          </a:p>
          <a:p>
            <a:pPr eaLnBrk="1" hangingPunct="1">
              <a:lnSpc>
                <a:spcPct val="90000"/>
              </a:lnSpc>
              <a:defRPr/>
            </a:pPr>
            <a:r>
              <a:rPr lang="en-US" sz="2400">
                <a:cs typeface="+mn-cs"/>
              </a:rPr>
              <a:t>ASME B31.3-2008, Process Piping, ASME Code for Pressure Piping </a:t>
            </a:r>
          </a:p>
          <a:p>
            <a:pPr eaLnBrk="1" hangingPunct="1">
              <a:lnSpc>
                <a:spcPct val="90000"/>
              </a:lnSpc>
              <a:defRPr/>
            </a:pPr>
            <a:r>
              <a:rPr lang="en-US" sz="2400">
                <a:cs typeface="+mn-cs"/>
              </a:rPr>
              <a:t>R. Byron Bird, Warren E. Stewart, Edwin N. Lightfoot, </a:t>
            </a:r>
            <a:r>
              <a:rPr lang="ja-JP" altLang="en-US" sz="2400">
                <a:latin typeface="Arial"/>
                <a:cs typeface="+mn-cs"/>
              </a:rPr>
              <a:t>“</a:t>
            </a:r>
            <a:r>
              <a:rPr lang="en-US" sz="2400">
                <a:cs typeface="+mn-cs"/>
              </a:rPr>
              <a:t>Transport Phenomena,</a:t>
            </a:r>
            <a:r>
              <a:rPr lang="ja-JP" altLang="en-US" sz="2400">
                <a:latin typeface="Arial"/>
                <a:cs typeface="+mn-cs"/>
              </a:rPr>
              <a:t>”</a:t>
            </a:r>
            <a:r>
              <a:rPr lang="en-US" sz="2400">
                <a:cs typeface="+mn-cs"/>
              </a:rPr>
              <a:t> John Wiley &amp;Sons, 1960. </a:t>
            </a:r>
          </a:p>
          <a:p>
            <a:pPr eaLnBrk="1" hangingPunct="1">
              <a:lnSpc>
                <a:spcPct val="90000"/>
              </a:lnSpc>
              <a:defRPr/>
            </a:pPr>
            <a:r>
              <a:rPr lang="en-US" sz="2400">
                <a:cs typeface="+mn-cs"/>
              </a:rPr>
              <a:t>S. W. VanSciver, </a:t>
            </a:r>
            <a:r>
              <a:rPr lang="ja-JP" altLang="en-US" sz="2400">
                <a:latin typeface="Arial"/>
                <a:cs typeface="+mn-cs"/>
              </a:rPr>
              <a:t>“</a:t>
            </a:r>
            <a:r>
              <a:rPr lang="en-US" sz="2400">
                <a:cs typeface="+mn-cs"/>
              </a:rPr>
              <a:t>Helium Cryogenics,</a:t>
            </a:r>
            <a:r>
              <a:rPr lang="ja-JP" altLang="en-US" sz="2400">
                <a:latin typeface="Arial"/>
                <a:cs typeface="+mn-cs"/>
              </a:rPr>
              <a:t>”</a:t>
            </a:r>
            <a:r>
              <a:rPr lang="en-US" sz="2400">
                <a:cs typeface="+mn-cs"/>
              </a:rPr>
              <a:t> Plenum Press, 1986.</a:t>
            </a:r>
          </a:p>
          <a:p>
            <a:pPr eaLnBrk="1" hangingPunct="1">
              <a:lnSpc>
                <a:spcPct val="90000"/>
              </a:lnSpc>
              <a:defRPr/>
            </a:pPr>
            <a:r>
              <a:rPr lang="en-US" sz="2400">
                <a:cs typeface="+mn-cs"/>
              </a:rPr>
              <a:t>CGA S-1.3, </a:t>
            </a:r>
            <a:r>
              <a:rPr lang="ja-JP" altLang="en-US" sz="2400">
                <a:latin typeface="Arial"/>
                <a:cs typeface="+mn-cs"/>
              </a:rPr>
              <a:t>“</a:t>
            </a:r>
            <a:r>
              <a:rPr lang="en-US" sz="2400">
                <a:cs typeface="+mn-cs"/>
              </a:rPr>
              <a:t>Pressure Relief Device Standards</a:t>
            </a:r>
            <a:r>
              <a:rPr lang="ja-JP" altLang="en-US" sz="2400">
                <a:latin typeface="Arial"/>
                <a:cs typeface="+mn-cs"/>
              </a:rPr>
              <a:t>”</a:t>
            </a:r>
            <a:r>
              <a:rPr lang="en-US" sz="2400">
                <a:cs typeface="+mn-cs"/>
              </a:rPr>
              <a:t>, Compressed Gas Association, 2005.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January, 2017    USPAS</a:t>
            </a:r>
          </a:p>
        </p:txBody>
      </p:sp>
      <p:sp>
        <p:nvSpPr>
          <p:cNvPr id="5" name="Footer Placeholder 4"/>
          <p:cNvSpPr>
            <a:spLocks noGrp="1"/>
          </p:cNvSpPr>
          <p:nvPr>
            <p:ph type="ftr" sz="quarter" idx="11"/>
          </p:nvPr>
        </p:nvSpPr>
        <p:spPr/>
        <p:txBody>
          <a:bodyPr/>
          <a:lstStyle/>
          <a:p>
            <a:pPr>
              <a:defRPr/>
            </a:pPr>
            <a:r>
              <a:rPr lang="en-US"/>
              <a:t>Cryomodule Design    Tom Peterson</a:t>
            </a:r>
          </a:p>
        </p:txBody>
      </p:sp>
      <p:sp>
        <p:nvSpPr>
          <p:cNvPr id="6" name="Slide Number Placeholder 5"/>
          <p:cNvSpPr>
            <a:spLocks noGrp="1"/>
          </p:cNvSpPr>
          <p:nvPr>
            <p:ph type="sldNum" sz="quarter" idx="12"/>
          </p:nvPr>
        </p:nvSpPr>
        <p:spPr/>
        <p:txBody>
          <a:bodyPr/>
          <a:lstStyle/>
          <a:p>
            <a:pPr>
              <a:defRPr/>
            </a:pPr>
            <a:fld id="{3EF070A8-7746-394A-891C-4E13964227B6}" type="slidenum">
              <a:rPr lang="en-US"/>
              <a:pPr>
                <a:defRPr/>
              </a:pPr>
              <a:t>67</a:t>
            </a:fld>
            <a:endParaRPr lang="en-US"/>
          </a:p>
        </p:txBody>
      </p:sp>
      <p:sp>
        <p:nvSpPr>
          <p:cNvPr id="556034" name="Rectangle 2"/>
          <p:cNvSpPr>
            <a:spLocks noGrp="1" noChangeArrowheads="1"/>
          </p:cNvSpPr>
          <p:nvPr>
            <p:ph type="title"/>
          </p:nvPr>
        </p:nvSpPr>
        <p:spPr/>
        <p:txBody>
          <a:bodyPr/>
          <a:lstStyle/>
          <a:p>
            <a:pPr eaLnBrk="1" hangingPunct="1">
              <a:defRPr/>
            </a:pPr>
            <a:r>
              <a:rPr lang="en-US">
                <a:cs typeface="+mj-cs"/>
              </a:rPr>
              <a:t>References -- 2</a:t>
            </a:r>
          </a:p>
        </p:txBody>
      </p:sp>
      <p:sp>
        <p:nvSpPr>
          <p:cNvPr id="556035" name="Rectangle 3"/>
          <p:cNvSpPr>
            <a:spLocks noGrp="1" noChangeArrowheads="1"/>
          </p:cNvSpPr>
          <p:nvPr>
            <p:ph type="body" idx="1"/>
          </p:nvPr>
        </p:nvSpPr>
        <p:spPr/>
        <p:txBody>
          <a:bodyPr/>
          <a:lstStyle/>
          <a:p>
            <a:pPr eaLnBrk="1" hangingPunct="1">
              <a:defRPr/>
            </a:pPr>
            <a:r>
              <a:rPr lang="en-US" sz="2400">
                <a:cs typeface="+mn-cs"/>
              </a:rPr>
              <a:t>Fermilab</a:t>
            </a:r>
            <a:r>
              <a:rPr lang="ja-JP" altLang="en-US" sz="2400">
                <a:latin typeface="Arial"/>
                <a:cs typeface="+mn-cs"/>
              </a:rPr>
              <a:t>’</a:t>
            </a:r>
            <a:r>
              <a:rPr lang="en-US" sz="2400">
                <a:cs typeface="+mn-cs"/>
              </a:rPr>
              <a:t>s ES&amp;H Manual (FESHM) pressure vessel standard, FESHM 5031 </a:t>
            </a:r>
          </a:p>
          <a:p>
            <a:pPr lvl="1" eaLnBrk="1" hangingPunct="1">
              <a:defRPr/>
            </a:pPr>
            <a:r>
              <a:rPr lang="en-US" sz="2000">
                <a:hlinkClick r:id="rId3"/>
              </a:rPr>
              <a:t>http://esh-docdb.fnal.gov/cgi-bin/ShowDocument?docid=456</a:t>
            </a:r>
            <a:endParaRPr lang="en-US" sz="2000"/>
          </a:p>
          <a:p>
            <a:pPr eaLnBrk="1" hangingPunct="1">
              <a:defRPr/>
            </a:pPr>
            <a:r>
              <a:rPr lang="en-US" sz="2400">
                <a:cs typeface="+mn-cs"/>
              </a:rPr>
              <a:t>FESHM Chapter 5031.6 - Dressed Niobium SRF Cavity Pressure Safety </a:t>
            </a:r>
          </a:p>
          <a:p>
            <a:pPr lvl="1" eaLnBrk="1" hangingPunct="1">
              <a:defRPr/>
            </a:pPr>
            <a:r>
              <a:rPr lang="en-US" sz="2000"/>
              <a:t>And associated document:  </a:t>
            </a:r>
            <a:r>
              <a:rPr lang="ja-JP" altLang="en-US" sz="2000">
                <a:latin typeface="Arial"/>
              </a:rPr>
              <a:t>“</a:t>
            </a:r>
            <a:r>
              <a:rPr lang="en-US" sz="2000"/>
              <a:t>Guidelines for the Design, Fabrication, Testing and Installation of SRF Nb Cavities,</a:t>
            </a:r>
            <a:r>
              <a:rPr lang="ja-JP" altLang="en-US" sz="2000">
                <a:latin typeface="Arial"/>
              </a:rPr>
              <a:t>”</a:t>
            </a:r>
            <a:r>
              <a:rPr lang="en-US" sz="2000"/>
              <a:t> Fermilab Technical Division Technical Note TD-09-005 </a:t>
            </a:r>
          </a:p>
          <a:p>
            <a:pPr lvl="1" eaLnBrk="1" hangingPunct="1">
              <a:defRPr/>
            </a:pPr>
            <a:r>
              <a:rPr lang="en-US" sz="2000">
                <a:hlinkClick r:id="rId4"/>
              </a:rPr>
              <a:t>http://esh-docdb.fnal.gov/cgi-bin/ShowDocument?docid=1097</a:t>
            </a:r>
            <a:r>
              <a:rPr lang="en-US" sz="2000"/>
              <a:t>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January, 2017    USPAS</a:t>
            </a:r>
          </a:p>
        </p:txBody>
      </p:sp>
      <p:sp>
        <p:nvSpPr>
          <p:cNvPr id="5" name="Footer Placeholder 4"/>
          <p:cNvSpPr>
            <a:spLocks noGrp="1"/>
          </p:cNvSpPr>
          <p:nvPr>
            <p:ph type="ftr" sz="quarter" idx="11"/>
          </p:nvPr>
        </p:nvSpPr>
        <p:spPr/>
        <p:txBody>
          <a:bodyPr/>
          <a:lstStyle/>
          <a:p>
            <a:pPr>
              <a:defRPr/>
            </a:pPr>
            <a:r>
              <a:rPr lang="en-US"/>
              <a:t>Cryomodule Design    Tom Peterson</a:t>
            </a:r>
          </a:p>
        </p:txBody>
      </p:sp>
      <p:sp>
        <p:nvSpPr>
          <p:cNvPr id="6" name="Slide Number Placeholder 5"/>
          <p:cNvSpPr>
            <a:spLocks noGrp="1"/>
          </p:cNvSpPr>
          <p:nvPr>
            <p:ph type="sldNum" sz="quarter" idx="12"/>
          </p:nvPr>
        </p:nvSpPr>
        <p:spPr/>
        <p:txBody>
          <a:bodyPr/>
          <a:lstStyle/>
          <a:p>
            <a:pPr>
              <a:defRPr/>
            </a:pPr>
            <a:fld id="{2F17AEB1-14D4-6047-91E6-FBF08B104202}" type="slidenum">
              <a:rPr lang="en-US"/>
              <a:pPr>
                <a:defRPr/>
              </a:pPr>
              <a:t>68</a:t>
            </a:fld>
            <a:endParaRPr lang="en-US"/>
          </a:p>
        </p:txBody>
      </p:sp>
      <p:sp>
        <p:nvSpPr>
          <p:cNvPr id="558082" name="Rectangle 2"/>
          <p:cNvSpPr>
            <a:spLocks noGrp="1" noChangeArrowheads="1"/>
          </p:cNvSpPr>
          <p:nvPr>
            <p:ph type="title"/>
          </p:nvPr>
        </p:nvSpPr>
        <p:spPr/>
        <p:txBody>
          <a:bodyPr/>
          <a:lstStyle/>
          <a:p>
            <a:pPr eaLnBrk="1" hangingPunct="1">
              <a:defRPr/>
            </a:pPr>
            <a:r>
              <a:rPr lang="en-US">
                <a:cs typeface="+mj-cs"/>
              </a:rPr>
              <a:t>References -- 3</a:t>
            </a:r>
          </a:p>
        </p:txBody>
      </p:sp>
      <p:sp>
        <p:nvSpPr>
          <p:cNvPr id="558083" name="Rectangle 3"/>
          <p:cNvSpPr>
            <a:spLocks noGrp="1" noChangeArrowheads="1"/>
          </p:cNvSpPr>
          <p:nvPr>
            <p:ph type="body" idx="1"/>
          </p:nvPr>
        </p:nvSpPr>
        <p:spPr>
          <a:xfrm>
            <a:off x="685800" y="1524000"/>
            <a:ext cx="7772400" cy="4572000"/>
          </a:xfrm>
        </p:spPr>
        <p:txBody>
          <a:bodyPr/>
          <a:lstStyle/>
          <a:p>
            <a:pPr eaLnBrk="1" hangingPunct="1">
              <a:lnSpc>
                <a:spcPct val="90000"/>
              </a:lnSpc>
              <a:defRPr/>
            </a:pPr>
            <a:r>
              <a:rPr lang="en-US" sz="2000">
                <a:cs typeface="+mn-cs"/>
              </a:rPr>
              <a:t>W. Lehman and G. Zahn, </a:t>
            </a:r>
            <a:r>
              <a:rPr lang="ja-JP" altLang="en-US" sz="2000">
                <a:latin typeface="Arial"/>
                <a:cs typeface="+mn-cs"/>
              </a:rPr>
              <a:t>“</a:t>
            </a:r>
            <a:r>
              <a:rPr lang="en-US" sz="2000">
                <a:cs typeface="+mn-cs"/>
              </a:rPr>
              <a:t>Safety Aspects for LHe Cryostats and LHe Transport Containers,</a:t>
            </a:r>
            <a:r>
              <a:rPr lang="ja-JP" altLang="en-US" sz="2000">
                <a:latin typeface="Arial"/>
                <a:cs typeface="+mn-cs"/>
              </a:rPr>
              <a:t>”</a:t>
            </a:r>
            <a:r>
              <a:rPr lang="en-US" sz="2000">
                <a:cs typeface="+mn-cs"/>
              </a:rPr>
              <a:t> ICEC7, London, 1978 </a:t>
            </a:r>
          </a:p>
          <a:p>
            <a:pPr eaLnBrk="1" hangingPunct="1">
              <a:lnSpc>
                <a:spcPct val="90000"/>
              </a:lnSpc>
              <a:defRPr/>
            </a:pPr>
            <a:r>
              <a:rPr lang="en-US" sz="2000">
                <a:cs typeface="+mn-cs"/>
              </a:rPr>
              <a:t>G. Cavallari, et. al., </a:t>
            </a:r>
            <a:r>
              <a:rPr lang="ja-JP" altLang="en-US" sz="2000">
                <a:latin typeface="Arial"/>
                <a:cs typeface="+mn-cs"/>
              </a:rPr>
              <a:t>“</a:t>
            </a:r>
            <a:r>
              <a:rPr lang="en-US" sz="2000">
                <a:cs typeface="+mn-cs"/>
              </a:rPr>
              <a:t>Pressure Protection against Vacuum Failures on the Cryostats for LEP SC Cavities,</a:t>
            </a:r>
            <a:r>
              <a:rPr lang="ja-JP" altLang="en-US" sz="2000">
                <a:latin typeface="Arial"/>
                <a:cs typeface="+mn-cs"/>
              </a:rPr>
              <a:t>”</a:t>
            </a:r>
            <a:r>
              <a:rPr lang="en-US" sz="2000">
                <a:cs typeface="+mn-cs"/>
              </a:rPr>
              <a:t> 4th Workshop on RF Superconductivity, Tsukuba, Japan, 14-18 August, 1989 </a:t>
            </a:r>
          </a:p>
          <a:p>
            <a:pPr eaLnBrk="1" hangingPunct="1">
              <a:lnSpc>
                <a:spcPct val="90000"/>
              </a:lnSpc>
              <a:defRPr/>
            </a:pPr>
            <a:r>
              <a:rPr lang="en-US" sz="2000">
                <a:cs typeface="+mn-cs"/>
              </a:rPr>
              <a:t>M. Wiseman, et. al., </a:t>
            </a:r>
            <a:r>
              <a:rPr lang="ja-JP" altLang="en-US" sz="2000">
                <a:latin typeface="Arial"/>
                <a:cs typeface="+mn-cs"/>
              </a:rPr>
              <a:t>“</a:t>
            </a:r>
            <a:r>
              <a:rPr lang="en-US" sz="2000">
                <a:cs typeface="+mn-cs"/>
              </a:rPr>
              <a:t>Loss of Cavity Vacuum Experiment at CEBAF,</a:t>
            </a:r>
            <a:r>
              <a:rPr lang="ja-JP" altLang="en-US" sz="2000">
                <a:latin typeface="Arial"/>
                <a:cs typeface="+mn-cs"/>
              </a:rPr>
              <a:t>”</a:t>
            </a:r>
            <a:r>
              <a:rPr lang="en-US" sz="2000">
                <a:cs typeface="+mn-cs"/>
              </a:rPr>
              <a:t> Advances in Cryogenic Engineering, Vol. 39, 1994, pg. 997. </a:t>
            </a:r>
          </a:p>
          <a:p>
            <a:pPr eaLnBrk="1" hangingPunct="1">
              <a:lnSpc>
                <a:spcPct val="90000"/>
              </a:lnSpc>
              <a:defRPr/>
            </a:pPr>
            <a:r>
              <a:rPr lang="en-US" sz="2000">
                <a:cs typeface="+mn-cs"/>
              </a:rPr>
              <a:t>T. Boeckmann, et. al., </a:t>
            </a:r>
            <a:r>
              <a:rPr lang="ja-JP" altLang="en-US" sz="2000">
                <a:latin typeface="Arial"/>
                <a:cs typeface="+mn-cs"/>
              </a:rPr>
              <a:t>“</a:t>
            </a:r>
            <a:r>
              <a:rPr lang="en-US" sz="2000">
                <a:cs typeface="+mn-cs"/>
              </a:rPr>
              <a:t>Experimental Tests of Fault Conditions During the Cryogenic Operation of a XFEL Prototype Cryomodule,</a:t>
            </a:r>
            <a:r>
              <a:rPr lang="ja-JP" altLang="en-US" sz="2000">
                <a:latin typeface="Arial"/>
                <a:cs typeface="+mn-cs"/>
              </a:rPr>
              <a:t>”</a:t>
            </a:r>
            <a:r>
              <a:rPr lang="en-US" sz="2000">
                <a:cs typeface="+mn-cs"/>
              </a:rPr>
              <a:t> DESY.</a:t>
            </a:r>
            <a:r>
              <a:rPr lang="en-US" sz="2400">
                <a:cs typeface="+mn-cs"/>
              </a:rPr>
              <a:t>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January, 2017    USPAS</a:t>
            </a:r>
          </a:p>
        </p:txBody>
      </p:sp>
      <p:sp>
        <p:nvSpPr>
          <p:cNvPr id="5" name="Footer Placeholder 4"/>
          <p:cNvSpPr>
            <a:spLocks noGrp="1"/>
          </p:cNvSpPr>
          <p:nvPr>
            <p:ph type="ftr" sz="quarter" idx="11"/>
          </p:nvPr>
        </p:nvSpPr>
        <p:spPr/>
        <p:txBody>
          <a:bodyPr/>
          <a:lstStyle/>
          <a:p>
            <a:pPr>
              <a:defRPr/>
            </a:pPr>
            <a:r>
              <a:rPr lang="en-US"/>
              <a:t>Cryomodule Design    Tom Peterson</a:t>
            </a:r>
          </a:p>
        </p:txBody>
      </p:sp>
      <p:sp>
        <p:nvSpPr>
          <p:cNvPr id="6" name="Slide Number Placeholder 5"/>
          <p:cNvSpPr>
            <a:spLocks noGrp="1"/>
          </p:cNvSpPr>
          <p:nvPr>
            <p:ph type="sldNum" sz="quarter" idx="12"/>
          </p:nvPr>
        </p:nvSpPr>
        <p:spPr/>
        <p:txBody>
          <a:bodyPr/>
          <a:lstStyle/>
          <a:p>
            <a:pPr>
              <a:defRPr/>
            </a:pPr>
            <a:fld id="{4425D171-FBFF-6848-A6B8-FD26424E7814}" type="slidenum">
              <a:rPr lang="en-US"/>
              <a:pPr>
                <a:defRPr/>
              </a:pPr>
              <a:t>69</a:t>
            </a:fld>
            <a:endParaRPr lang="en-US"/>
          </a:p>
        </p:txBody>
      </p:sp>
      <p:sp>
        <p:nvSpPr>
          <p:cNvPr id="560130" name="Rectangle 2"/>
          <p:cNvSpPr>
            <a:spLocks noGrp="1" noChangeArrowheads="1"/>
          </p:cNvSpPr>
          <p:nvPr>
            <p:ph type="title"/>
          </p:nvPr>
        </p:nvSpPr>
        <p:spPr/>
        <p:txBody>
          <a:bodyPr/>
          <a:lstStyle/>
          <a:p>
            <a:pPr eaLnBrk="1" hangingPunct="1">
              <a:defRPr/>
            </a:pPr>
            <a:r>
              <a:rPr lang="en-US">
                <a:cs typeface="+mj-cs"/>
              </a:rPr>
              <a:t>References -- 4</a:t>
            </a:r>
          </a:p>
        </p:txBody>
      </p:sp>
      <p:sp>
        <p:nvSpPr>
          <p:cNvPr id="560131" name="Rectangle 3"/>
          <p:cNvSpPr>
            <a:spLocks noGrp="1" noChangeArrowheads="1"/>
          </p:cNvSpPr>
          <p:nvPr>
            <p:ph type="body" idx="1"/>
          </p:nvPr>
        </p:nvSpPr>
        <p:spPr>
          <a:xfrm>
            <a:off x="685800" y="1524000"/>
            <a:ext cx="7772400" cy="4572000"/>
          </a:xfrm>
        </p:spPr>
        <p:txBody>
          <a:bodyPr/>
          <a:lstStyle/>
          <a:p>
            <a:pPr eaLnBrk="1" hangingPunct="1">
              <a:defRPr/>
            </a:pPr>
            <a:r>
              <a:rPr lang="en-US" sz="2400">
                <a:cs typeface="+mn-cs"/>
              </a:rPr>
              <a:t>E. G. Brentari, et. al., </a:t>
            </a:r>
            <a:r>
              <a:rPr lang="ja-JP" altLang="en-US" sz="2400">
                <a:latin typeface="Arial"/>
                <a:cs typeface="+mn-cs"/>
              </a:rPr>
              <a:t>“</a:t>
            </a:r>
            <a:r>
              <a:rPr lang="en-US" sz="2400">
                <a:cs typeface="+mn-cs"/>
              </a:rPr>
              <a:t>Boiling Heat Transfer for Oxygen, Nitrogen, Hydrogen, and Helium,</a:t>
            </a:r>
            <a:r>
              <a:rPr lang="ja-JP" altLang="en-US" sz="2400">
                <a:latin typeface="Arial"/>
                <a:cs typeface="+mn-cs"/>
              </a:rPr>
              <a:t>”</a:t>
            </a:r>
            <a:r>
              <a:rPr lang="en-US" sz="2400">
                <a:cs typeface="+mn-cs"/>
              </a:rPr>
              <a:t> NBS Technical Note 317, 1965.  </a:t>
            </a:r>
          </a:p>
          <a:p>
            <a:pPr eaLnBrk="1" hangingPunct="1">
              <a:defRPr/>
            </a:pPr>
            <a:r>
              <a:rPr lang="en-US" sz="2400">
                <a:cs typeface="+mn-cs"/>
              </a:rPr>
              <a:t>NBS Technical Note 631, </a:t>
            </a:r>
            <a:r>
              <a:rPr lang="ja-JP" altLang="en-US" sz="2400">
                <a:latin typeface="Arial"/>
                <a:cs typeface="+mn-cs"/>
              </a:rPr>
              <a:t>“</a:t>
            </a:r>
            <a:r>
              <a:rPr lang="en-US" sz="2400">
                <a:cs typeface="+mn-cs"/>
              </a:rPr>
              <a:t>Thermophysical Properties of Helium-4 from 2 to 1500 K with Pressures to 1000 Atmospheres</a:t>
            </a:r>
            <a:r>
              <a:rPr lang="ja-JP" altLang="en-US" sz="2400">
                <a:latin typeface="Arial"/>
                <a:cs typeface="+mn-cs"/>
              </a:rPr>
              <a:t>”</a:t>
            </a:r>
            <a:r>
              <a:rPr lang="en-US" sz="2400">
                <a:cs typeface="+mn-cs"/>
              </a:rPr>
              <a:t>, 1972. </a:t>
            </a:r>
          </a:p>
          <a:p>
            <a:pPr eaLnBrk="1" hangingPunct="1">
              <a:defRPr/>
            </a:pPr>
            <a:r>
              <a:rPr lang="en-US" sz="2400">
                <a:cs typeface="+mn-cs"/>
              </a:rPr>
              <a:t>Vincent D. Arp and Robert D. McCarty, </a:t>
            </a:r>
            <a:r>
              <a:rPr lang="ja-JP" altLang="en-US" sz="2400">
                <a:latin typeface="Arial"/>
                <a:cs typeface="+mn-cs"/>
              </a:rPr>
              <a:t>“</a:t>
            </a:r>
            <a:r>
              <a:rPr lang="en-US" sz="2400">
                <a:cs typeface="+mn-cs"/>
              </a:rPr>
              <a:t>Thermophysical Properties of Helium-4 from 0.8 to 1500 K with Pressures to 2000 Atmospheres,</a:t>
            </a:r>
            <a:r>
              <a:rPr lang="ja-JP" altLang="en-US" sz="2400">
                <a:latin typeface="Arial"/>
                <a:cs typeface="+mn-cs"/>
              </a:rPr>
              <a:t>”</a:t>
            </a:r>
            <a:r>
              <a:rPr lang="en-US" sz="2400">
                <a:cs typeface="+mn-cs"/>
              </a:rPr>
              <a:t> National Institute of Standards and Technology (NIST) Technical Note 1334, 1989.  </a:t>
            </a:r>
          </a:p>
          <a:p>
            <a:pPr eaLnBrk="1" hangingPunct="1">
              <a:defRPr/>
            </a:pPr>
            <a:r>
              <a:rPr lang="en-US" sz="2400">
                <a:cs typeface="+mn-cs"/>
              </a:rPr>
              <a:t>HEPAK (by Cryodata, Inc.) </a:t>
            </a:r>
            <a:endParaRPr lang="en-US" sz="2800">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January, 2017    USPAS</a:t>
            </a:r>
          </a:p>
        </p:txBody>
      </p:sp>
      <p:sp>
        <p:nvSpPr>
          <p:cNvPr id="5" name="Footer Placeholder 4"/>
          <p:cNvSpPr>
            <a:spLocks noGrp="1"/>
          </p:cNvSpPr>
          <p:nvPr>
            <p:ph type="ftr" sz="quarter" idx="11"/>
          </p:nvPr>
        </p:nvSpPr>
        <p:spPr/>
        <p:txBody>
          <a:bodyPr/>
          <a:lstStyle/>
          <a:p>
            <a:pPr>
              <a:defRPr/>
            </a:pPr>
            <a:r>
              <a:rPr lang="en-US"/>
              <a:t>Cryomodule Design    Tom Peterson</a:t>
            </a:r>
          </a:p>
        </p:txBody>
      </p:sp>
      <p:sp>
        <p:nvSpPr>
          <p:cNvPr id="6" name="Slide Number Placeholder 5"/>
          <p:cNvSpPr>
            <a:spLocks noGrp="1"/>
          </p:cNvSpPr>
          <p:nvPr>
            <p:ph type="sldNum" sz="quarter" idx="12"/>
          </p:nvPr>
        </p:nvSpPr>
        <p:spPr/>
        <p:txBody>
          <a:bodyPr/>
          <a:lstStyle/>
          <a:p>
            <a:pPr>
              <a:defRPr/>
            </a:pPr>
            <a:fld id="{1395DF69-C0E1-894E-A636-ADD3AFCCD8B5}" type="slidenum">
              <a:rPr lang="en-US"/>
              <a:pPr>
                <a:defRPr/>
              </a:pPr>
              <a:t>7</a:t>
            </a:fld>
            <a:endParaRPr lang="en-US"/>
          </a:p>
        </p:txBody>
      </p:sp>
      <p:sp>
        <p:nvSpPr>
          <p:cNvPr id="454662" name="Rectangle 6"/>
          <p:cNvSpPr>
            <a:spLocks noGrp="1" noChangeArrowheads="1"/>
          </p:cNvSpPr>
          <p:nvPr>
            <p:ph type="title"/>
          </p:nvPr>
        </p:nvSpPr>
        <p:spPr/>
        <p:txBody>
          <a:bodyPr/>
          <a:lstStyle/>
          <a:p>
            <a:pPr eaLnBrk="1" hangingPunct="1">
              <a:defRPr/>
            </a:pPr>
            <a:r>
              <a:rPr lang="en-US">
                <a:cs typeface="+mj-cs"/>
              </a:rPr>
              <a:t>Further considerations</a:t>
            </a:r>
          </a:p>
        </p:txBody>
      </p:sp>
      <p:sp>
        <p:nvSpPr>
          <p:cNvPr id="454663" name="Rectangle 7"/>
          <p:cNvSpPr>
            <a:spLocks noGrp="1" noChangeArrowheads="1"/>
          </p:cNvSpPr>
          <p:nvPr>
            <p:ph type="body" idx="1"/>
          </p:nvPr>
        </p:nvSpPr>
        <p:spPr>
          <a:xfrm>
            <a:off x="685800" y="1600200"/>
            <a:ext cx="7772400" cy="4495800"/>
          </a:xfrm>
        </p:spPr>
        <p:txBody>
          <a:bodyPr/>
          <a:lstStyle/>
          <a:p>
            <a:pPr eaLnBrk="1" hangingPunct="1">
              <a:lnSpc>
                <a:spcPct val="90000"/>
              </a:lnSpc>
              <a:defRPr/>
            </a:pPr>
            <a:r>
              <a:rPr lang="en-US" sz="2400">
                <a:cs typeface="+mn-cs"/>
              </a:rPr>
              <a:t>Support structure </a:t>
            </a:r>
          </a:p>
          <a:p>
            <a:pPr lvl="1" eaLnBrk="1" hangingPunct="1">
              <a:lnSpc>
                <a:spcPct val="90000"/>
              </a:lnSpc>
              <a:defRPr/>
            </a:pPr>
            <a:r>
              <a:rPr lang="en-US" sz="2000"/>
              <a:t>Stiffness of pipe if used as support backbone </a:t>
            </a:r>
          </a:p>
          <a:p>
            <a:pPr lvl="1" eaLnBrk="1" hangingPunct="1">
              <a:lnSpc>
                <a:spcPct val="90000"/>
              </a:lnSpc>
              <a:defRPr/>
            </a:pPr>
            <a:r>
              <a:rPr lang="en-US" sz="2000"/>
              <a:t>Or other support structure options </a:t>
            </a:r>
          </a:p>
          <a:p>
            <a:pPr eaLnBrk="1" hangingPunct="1">
              <a:lnSpc>
                <a:spcPct val="90000"/>
              </a:lnSpc>
              <a:defRPr/>
            </a:pPr>
            <a:r>
              <a:rPr lang="en-US" sz="2400">
                <a:cs typeface="+mn-cs"/>
              </a:rPr>
              <a:t>Emergency venting scenarios drive pipe sizes and influence segmentation  </a:t>
            </a:r>
          </a:p>
          <a:p>
            <a:pPr lvl="1" eaLnBrk="1" hangingPunct="1">
              <a:lnSpc>
                <a:spcPct val="90000"/>
              </a:lnSpc>
              <a:defRPr/>
            </a:pPr>
            <a:r>
              <a:rPr lang="en-US" sz="2000"/>
              <a:t>Cold MAWP may be low, driving up pipe sizes and/or reducing spacing between relief vent ports </a:t>
            </a:r>
          </a:p>
          <a:p>
            <a:pPr lvl="1" eaLnBrk="1" hangingPunct="1">
              <a:lnSpc>
                <a:spcPct val="90000"/>
              </a:lnSpc>
              <a:defRPr/>
            </a:pPr>
            <a:r>
              <a:rPr lang="en-US" sz="2000"/>
              <a:t>Trade-off of pipe size with vent spacing </a:t>
            </a:r>
          </a:p>
          <a:p>
            <a:pPr lvl="1" eaLnBrk="1" hangingPunct="1">
              <a:lnSpc>
                <a:spcPct val="90000"/>
              </a:lnSpc>
              <a:defRPr/>
            </a:pPr>
            <a:r>
              <a:rPr lang="en-US" sz="2000"/>
              <a:t>Thermal shield pipe may also require frequent venting </a:t>
            </a:r>
          </a:p>
          <a:p>
            <a:pPr lvl="2" eaLnBrk="1" hangingPunct="1">
              <a:lnSpc>
                <a:spcPct val="90000"/>
              </a:lnSpc>
              <a:defRPr/>
            </a:pPr>
            <a:r>
              <a:rPr lang="en-US" sz="1800"/>
              <a:t>5 K may have large surface area for large heat flux </a:t>
            </a:r>
          </a:p>
          <a:p>
            <a:pPr lvl="2" eaLnBrk="1" hangingPunct="1">
              <a:lnSpc>
                <a:spcPct val="90000"/>
              </a:lnSpc>
              <a:defRPr/>
            </a:pPr>
            <a:r>
              <a:rPr lang="en-US" sz="1800"/>
              <a:t>70 K helium typically starts at a high pressure </a:t>
            </a:r>
          </a:p>
          <a:p>
            <a:pPr eaLnBrk="1" hangingPunct="1">
              <a:lnSpc>
                <a:spcPct val="90000"/>
              </a:lnSpc>
              <a:defRPr/>
            </a:pPr>
            <a:r>
              <a:rPr lang="en-US" sz="2400">
                <a:cs typeface="+mn-cs"/>
              </a:rPr>
              <a:t>Liquid management length </a:t>
            </a:r>
          </a:p>
          <a:p>
            <a:pPr lvl="1" eaLnBrk="1" hangingPunct="1">
              <a:lnSpc>
                <a:spcPct val="90000"/>
              </a:lnSpc>
              <a:defRPr/>
            </a:pPr>
            <a:r>
              <a:rPr lang="en-US" sz="2000"/>
              <a:t>May want to subdivide strings for liquid management due to large specific liquid flow rate per cavity</a:t>
            </a:r>
            <a:endParaRPr lang="en-US" sz="24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January, 2017    USPAS</a:t>
            </a:r>
          </a:p>
        </p:txBody>
      </p:sp>
      <p:sp>
        <p:nvSpPr>
          <p:cNvPr id="5" name="Footer Placeholder 4"/>
          <p:cNvSpPr>
            <a:spLocks noGrp="1"/>
          </p:cNvSpPr>
          <p:nvPr>
            <p:ph type="ftr" sz="quarter" idx="11"/>
          </p:nvPr>
        </p:nvSpPr>
        <p:spPr/>
        <p:txBody>
          <a:bodyPr/>
          <a:lstStyle/>
          <a:p>
            <a:pPr>
              <a:defRPr/>
            </a:pPr>
            <a:r>
              <a:rPr lang="en-US"/>
              <a:t>Cryomodule Design    Tom Peterson</a:t>
            </a:r>
          </a:p>
        </p:txBody>
      </p:sp>
      <p:sp>
        <p:nvSpPr>
          <p:cNvPr id="6" name="Slide Number Placeholder 5"/>
          <p:cNvSpPr>
            <a:spLocks noGrp="1"/>
          </p:cNvSpPr>
          <p:nvPr>
            <p:ph type="sldNum" sz="quarter" idx="12"/>
          </p:nvPr>
        </p:nvSpPr>
        <p:spPr/>
        <p:txBody>
          <a:bodyPr/>
          <a:lstStyle/>
          <a:p>
            <a:pPr>
              <a:defRPr/>
            </a:pPr>
            <a:fld id="{674CA473-AB24-7247-8BE3-EC171BC13D88}" type="slidenum">
              <a:rPr lang="en-US"/>
              <a:pPr>
                <a:defRPr/>
              </a:pPr>
              <a:t>70</a:t>
            </a:fld>
            <a:endParaRPr lang="en-US"/>
          </a:p>
        </p:txBody>
      </p:sp>
      <p:sp>
        <p:nvSpPr>
          <p:cNvPr id="562178" name="Rectangle 2"/>
          <p:cNvSpPr>
            <a:spLocks noGrp="1" noChangeArrowheads="1"/>
          </p:cNvSpPr>
          <p:nvPr>
            <p:ph type="title"/>
          </p:nvPr>
        </p:nvSpPr>
        <p:spPr/>
        <p:txBody>
          <a:bodyPr/>
          <a:lstStyle/>
          <a:p>
            <a:pPr eaLnBrk="1" hangingPunct="1">
              <a:defRPr/>
            </a:pPr>
            <a:r>
              <a:rPr lang="en-US">
                <a:cs typeface="+mj-cs"/>
              </a:rPr>
              <a:t>References -- 5</a:t>
            </a:r>
          </a:p>
        </p:txBody>
      </p:sp>
      <p:sp>
        <p:nvSpPr>
          <p:cNvPr id="562179" name="Rectangle 3"/>
          <p:cNvSpPr>
            <a:spLocks noGrp="1" noChangeArrowheads="1"/>
          </p:cNvSpPr>
          <p:nvPr>
            <p:ph type="body" idx="1"/>
          </p:nvPr>
        </p:nvSpPr>
        <p:spPr/>
        <p:txBody>
          <a:bodyPr>
            <a:normAutofit lnSpcReduction="10000"/>
          </a:bodyPr>
          <a:lstStyle/>
          <a:p>
            <a:pPr eaLnBrk="1" hangingPunct="1">
              <a:defRPr/>
            </a:pPr>
            <a:r>
              <a:rPr lang="ja-JP" altLang="en-US" sz="2800" dirty="0">
                <a:latin typeface="Arial"/>
                <a:cs typeface="+mn-cs"/>
              </a:rPr>
              <a:t>“</a:t>
            </a:r>
            <a:r>
              <a:rPr lang="en-US" sz="2800" dirty="0">
                <a:cs typeface="+mn-cs"/>
              </a:rPr>
              <a:t>Flow of Fluids through Valves, Fittings, and Pipes,</a:t>
            </a:r>
            <a:r>
              <a:rPr lang="ja-JP" altLang="en-US" sz="2800" dirty="0">
                <a:latin typeface="Arial"/>
                <a:cs typeface="+mn-cs"/>
              </a:rPr>
              <a:t>”</a:t>
            </a:r>
            <a:r>
              <a:rPr lang="en-US" sz="2800" dirty="0">
                <a:cs typeface="+mn-cs"/>
              </a:rPr>
              <a:t> Crane Technical Paper #410. </a:t>
            </a:r>
          </a:p>
          <a:p>
            <a:pPr eaLnBrk="1" hangingPunct="1">
              <a:defRPr/>
            </a:pPr>
            <a:r>
              <a:rPr lang="en-US" sz="2800" dirty="0">
                <a:cs typeface="+mn-cs"/>
              </a:rPr>
              <a:t>R.H. </a:t>
            </a:r>
            <a:r>
              <a:rPr lang="en-US" sz="2800" dirty="0" err="1">
                <a:cs typeface="+mn-cs"/>
              </a:rPr>
              <a:t>Kropschot</a:t>
            </a:r>
            <a:r>
              <a:rPr lang="en-US" sz="2800" dirty="0">
                <a:cs typeface="+mn-cs"/>
              </a:rPr>
              <a:t>, et. al., </a:t>
            </a:r>
            <a:r>
              <a:rPr lang="ja-JP" altLang="en-US" sz="2800" dirty="0">
                <a:latin typeface="Arial"/>
                <a:cs typeface="+mn-cs"/>
              </a:rPr>
              <a:t>“</a:t>
            </a:r>
            <a:r>
              <a:rPr lang="en-US" sz="2800" dirty="0">
                <a:cs typeface="+mn-cs"/>
              </a:rPr>
              <a:t>Technology of Liquid Helium,</a:t>
            </a:r>
            <a:r>
              <a:rPr lang="ja-JP" altLang="en-US" sz="2800" dirty="0">
                <a:latin typeface="Arial"/>
                <a:cs typeface="+mn-cs"/>
              </a:rPr>
              <a:t>”</a:t>
            </a:r>
            <a:r>
              <a:rPr lang="en-US" sz="2800" dirty="0">
                <a:cs typeface="+mn-cs"/>
              </a:rPr>
              <a:t> NBS Monograph 111</a:t>
            </a:r>
          </a:p>
          <a:p>
            <a:pPr eaLnBrk="1" hangingPunct="1">
              <a:defRPr/>
            </a:pPr>
            <a:r>
              <a:rPr lang="en-US" sz="2800" dirty="0" err="1">
                <a:cs typeface="+mn-cs"/>
              </a:rPr>
              <a:t>Ascher</a:t>
            </a:r>
            <a:r>
              <a:rPr lang="en-US" sz="2800" dirty="0">
                <a:cs typeface="+mn-cs"/>
              </a:rPr>
              <a:t> H. Shapiro, </a:t>
            </a:r>
            <a:r>
              <a:rPr lang="ja-JP" altLang="en-US" sz="2800" dirty="0">
                <a:latin typeface="Arial"/>
                <a:cs typeface="+mn-cs"/>
              </a:rPr>
              <a:t>“</a:t>
            </a:r>
            <a:r>
              <a:rPr lang="en-US" sz="2800" dirty="0">
                <a:cs typeface="+mn-cs"/>
              </a:rPr>
              <a:t>The Dynamics and Thermodynamics of Compressible Fluid Flow,</a:t>
            </a:r>
            <a:r>
              <a:rPr lang="ja-JP" altLang="en-US" sz="2800" dirty="0">
                <a:latin typeface="Arial"/>
                <a:cs typeface="+mn-cs"/>
              </a:rPr>
              <a:t>”</a:t>
            </a:r>
            <a:r>
              <a:rPr lang="en-US" sz="2800" dirty="0">
                <a:cs typeface="+mn-cs"/>
              </a:rPr>
              <a:t> Wiley, 1953.  </a:t>
            </a:r>
          </a:p>
          <a:p>
            <a:pPr eaLnBrk="1" hangingPunct="1">
              <a:defRPr/>
            </a:pPr>
            <a:r>
              <a:rPr lang="en-US" sz="2800" dirty="0">
                <a:cs typeface="+mn-cs"/>
              </a:rPr>
              <a:t>J.G. </a:t>
            </a:r>
            <a:r>
              <a:rPr lang="en-US" sz="2800" dirty="0" err="1">
                <a:cs typeface="+mn-cs"/>
              </a:rPr>
              <a:t>Weisend</a:t>
            </a:r>
            <a:r>
              <a:rPr lang="en-US" sz="2800" dirty="0">
                <a:cs typeface="+mn-cs"/>
              </a:rPr>
              <a:t> II, ed., “Cryostat Design:  Case Studies, Principles and Engineering,” Springer International Publishing, 2016</a:t>
            </a:r>
          </a:p>
          <a:p>
            <a:pPr eaLnBrk="1" hangingPunct="1">
              <a:defRPr/>
            </a:pPr>
            <a:endParaRPr lang="en-US" sz="2800" dirty="0">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January, 2017    USPAS</a:t>
            </a:r>
          </a:p>
        </p:txBody>
      </p:sp>
      <p:sp>
        <p:nvSpPr>
          <p:cNvPr id="5" name="Footer Placeholder 4"/>
          <p:cNvSpPr>
            <a:spLocks noGrp="1"/>
          </p:cNvSpPr>
          <p:nvPr>
            <p:ph type="ftr" sz="quarter" idx="11"/>
          </p:nvPr>
        </p:nvSpPr>
        <p:spPr/>
        <p:txBody>
          <a:bodyPr/>
          <a:lstStyle/>
          <a:p>
            <a:pPr>
              <a:defRPr/>
            </a:pPr>
            <a:r>
              <a:rPr lang="en-US"/>
              <a:t>Cryomodule Design    Tom Peterson</a:t>
            </a:r>
          </a:p>
        </p:txBody>
      </p:sp>
      <p:sp>
        <p:nvSpPr>
          <p:cNvPr id="6" name="Slide Number Placeholder 5"/>
          <p:cNvSpPr>
            <a:spLocks noGrp="1"/>
          </p:cNvSpPr>
          <p:nvPr>
            <p:ph type="sldNum" sz="quarter" idx="12"/>
          </p:nvPr>
        </p:nvSpPr>
        <p:spPr/>
        <p:txBody>
          <a:bodyPr/>
          <a:lstStyle/>
          <a:p>
            <a:pPr>
              <a:defRPr/>
            </a:pPr>
            <a:fld id="{6FF98262-1902-7D47-A1CF-330B442A61E4}" type="slidenum">
              <a:rPr lang="en-US"/>
              <a:pPr>
                <a:defRPr/>
              </a:pPr>
              <a:t>8</a:t>
            </a:fld>
            <a:endParaRPr lang="en-US"/>
          </a:p>
        </p:txBody>
      </p:sp>
      <p:sp>
        <p:nvSpPr>
          <p:cNvPr id="199682" name="Rectangle 2"/>
          <p:cNvSpPr>
            <a:spLocks noGrp="1" noChangeArrowheads="1"/>
          </p:cNvSpPr>
          <p:nvPr>
            <p:ph type="title"/>
          </p:nvPr>
        </p:nvSpPr>
        <p:spPr/>
        <p:txBody>
          <a:bodyPr/>
          <a:lstStyle/>
          <a:p>
            <a:pPr eaLnBrk="1" hangingPunct="1">
              <a:defRPr/>
            </a:pPr>
            <a:r>
              <a:rPr lang="en-US" sz="4000">
                <a:cs typeface="+mj-cs"/>
              </a:rPr>
              <a:t>Pool boiling and 2-phase flow</a:t>
            </a:r>
            <a:endParaRPr lang="en-US">
              <a:cs typeface="+mj-cs"/>
            </a:endParaRPr>
          </a:p>
        </p:txBody>
      </p:sp>
      <p:sp>
        <p:nvSpPr>
          <p:cNvPr id="199683" name="Rectangle 3"/>
          <p:cNvSpPr>
            <a:spLocks noGrp="1" noChangeArrowheads="1"/>
          </p:cNvSpPr>
          <p:nvPr>
            <p:ph type="body" idx="1"/>
          </p:nvPr>
        </p:nvSpPr>
        <p:spPr/>
        <p:txBody>
          <a:bodyPr/>
          <a:lstStyle/>
          <a:p>
            <a:pPr eaLnBrk="1" hangingPunct="1">
              <a:defRPr/>
            </a:pPr>
            <a:r>
              <a:rPr lang="en-US">
                <a:cs typeface="+mn-cs"/>
              </a:rPr>
              <a:t>Considerations for pool boiling systems</a:t>
            </a:r>
          </a:p>
          <a:p>
            <a:pPr lvl="1" eaLnBrk="1" hangingPunct="1">
              <a:defRPr/>
            </a:pPr>
            <a:r>
              <a:rPr lang="en-US"/>
              <a:t>Control of liquid levels, long time constants, inventory management </a:t>
            </a:r>
          </a:p>
          <a:p>
            <a:pPr lvl="1" eaLnBrk="1" hangingPunct="1">
              <a:defRPr/>
            </a:pPr>
            <a:r>
              <a:rPr lang="en-US"/>
              <a:t>Forced convection for warm-up and cool-down</a:t>
            </a:r>
          </a:p>
          <a:p>
            <a:pPr eaLnBrk="1" hangingPunct="1">
              <a:defRPr/>
            </a:pPr>
            <a:r>
              <a:rPr lang="en-US">
                <a:cs typeface="+mn-cs"/>
              </a:rPr>
              <a:t>Two-phase flow </a:t>
            </a:r>
          </a:p>
          <a:p>
            <a:pPr lvl="1" eaLnBrk="1" hangingPunct="1">
              <a:defRPr/>
            </a:pPr>
            <a:r>
              <a:rPr lang="en-US"/>
              <a:t>Liquid and vapor phases separate with any acceptably low pressure drop </a:t>
            </a:r>
          </a:p>
          <a:p>
            <a:pPr lvl="1" eaLnBrk="1" hangingPunct="1">
              <a:defRPr/>
            </a:pPr>
            <a:r>
              <a:rPr lang="en-US"/>
              <a:t>Baker Plot does not apply!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January, 2017    USPAS</a:t>
            </a:r>
          </a:p>
        </p:txBody>
      </p:sp>
      <p:sp>
        <p:nvSpPr>
          <p:cNvPr id="5" name="Footer Placeholder 4"/>
          <p:cNvSpPr>
            <a:spLocks noGrp="1"/>
          </p:cNvSpPr>
          <p:nvPr>
            <p:ph type="ftr" sz="quarter" idx="11"/>
          </p:nvPr>
        </p:nvSpPr>
        <p:spPr/>
        <p:txBody>
          <a:bodyPr/>
          <a:lstStyle/>
          <a:p>
            <a:pPr>
              <a:defRPr/>
            </a:pPr>
            <a:r>
              <a:rPr lang="en-US"/>
              <a:t>Cryomodule Design    Tom Peterson</a:t>
            </a:r>
          </a:p>
        </p:txBody>
      </p:sp>
      <p:sp>
        <p:nvSpPr>
          <p:cNvPr id="6" name="Slide Number Placeholder 5"/>
          <p:cNvSpPr>
            <a:spLocks noGrp="1"/>
          </p:cNvSpPr>
          <p:nvPr>
            <p:ph type="sldNum" sz="quarter" idx="12"/>
          </p:nvPr>
        </p:nvSpPr>
        <p:spPr/>
        <p:txBody>
          <a:bodyPr/>
          <a:lstStyle/>
          <a:p>
            <a:pPr>
              <a:defRPr/>
            </a:pPr>
            <a:fld id="{469C3F3E-480C-3B46-8275-54354734A602}" type="slidenum">
              <a:rPr lang="en-US"/>
              <a:pPr>
                <a:defRPr/>
              </a:pPr>
              <a:t>9</a:t>
            </a:fld>
            <a:endParaRPr lang="en-US"/>
          </a:p>
        </p:txBody>
      </p:sp>
      <p:sp>
        <p:nvSpPr>
          <p:cNvPr id="281602" name="Rectangle 2"/>
          <p:cNvSpPr>
            <a:spLocks noGrp="1" noChangeArrowheads="1"/>
          </p:cNvSpPr>
          <p:nvPr>
            <p:ph type="title"/>
          </p:nvPr>
        </p:nvSpPr>
        <p:spPr>
          <a:xfrm>
            <a:off x="685800" y="625475"/>
            <a:ext cx="7772400" cy="669925"/>
          </a:xfrm>
        </p:spPr>
        <p:txBody>
          <a:bodyPr/>
          <a:lstStyle/>
          <a:p>
            <a:pPr eaLnBrk="1" hangingPunct="1">
              <a:defRPr/>
            </a:pPr>
            <a:r>
              <a:rPr lang="en-US" sz="3600">
                <a:cs typeface="+mj-cs"/>
              </a:rPr>
              <a:t>Provisions for cool-down and warm-up</a:t>
            </a:r>
            <a:r>
              <a:rPr lang="en-US">
                <a:cs typeface="+mj-cs"/>
              </a:rPr>
              <a:t> </a:t>
            </a:r>
          </a:p>
        </p:txBody>
      </p:sp>
      <p:sp>
        <p:nvSpPr>
          <p:cNvPr id="281603" name="Rectangle 3"/>
          <p:cNvSpPr>
            <a:spLocks noGrp="1" noChangeArrowheads="1"/>
          </p:cNvSpPr>
          <p:nvPr>
            <p:ph type="body" idx="1"/>
          </p:nvPr>
        </p:nvSpPr>
        <p:spPr>
          <a:xfrm>
            <a:off x="685800" y="1600200"/>
            <a:ext cx="7772400" cy="4495800"/>
          </a:xfrm>
        </p:spPr>
        <p:txBody>
          <a:bodyPr/>
          <a:lstStyle/>
          <a:p>
            <a:pPr eaLnBrk="1" hangingPunct="1">
              <a:lnSpc>
                <a:spcPct val="90000"/>
              </a:lnSpc>
              <a:defRPr/>
            </a:pPr>
            <a:r>
              <a:rPr lang="en-US" sz="2800">
                <a:cs typeface="+mn-cs"/>
              </a:rPr>
              <a:t>Cool-down</a:t>
            </a:r>
          </a:p>
          <a:p>
            <a:pPr lvl="1" eaLnBrk="1" hangingPunct="1">
              <a:lnSpc>
                <a:spcPct val="90000"/>
              </a:lnSpc>
              <a:defRPr/>
            </a:pPr>
            <a:r>
              <a:rPr lang="en-US" sz="2400"/>
              <a:t>Return vapor may block liquid supply flow in the same channel; a simple fill from the top or one end might not work.  A cool-down vent and/or a bottom-fill port may be required. </a:t>
            </a:r>
          </a:p>
          <a:p>
            <a:pPr eaLnBrk="1" hangingPunct="1">
              <a:lnSpc>
                <a:spcPct val="90000"/>
              </a:lnSpc>
              <a:defRPr/>
            </a:pPr>
            <a:r>
              <a:rPr lang="en-US" sz="2800">
                <a:cs typeface="+mn-cs"/>
              </a:rPr>
              <a:t>Warm-up </a:t>
            </a:r>
          </a:p>
          <a:p>
            <a:pPr lvl="1" eaLnBrk="1" hangingPunct="1">
              <a:lnSpc>
                <a:spcPct val="90000"/>
              </a:lnSpc>
              <a:defRPr/>
            </a:pPr>
            <a:r>
              <a:rPr lang="en-US" sz="2400"/>
              <a:t>Flow will stratify.  Local electric heat, a bottom vent port, or other feature to force heat down to the lower parts of a cold mass may be required. </a:t>
            </a:r>
          </a:p>
          <a:p>
            <a:pPr lvl="2" eaLnBrk="1" hangingPunct="1">
              <a:lnSpc>
                <a:spcPct val="90000"/>
              </a:lnSpc>
              <a:defRPr/>
            </a:pPr>
            <a:r>
              <a:rPr lang="en-US" sz="2000"/>
              <a:t>The small </a:t>
            </a:r>
            <a:r>
              <a:rPr lang="ja-JP" altLang="en-US" sz="2000">
                <a:latin typeface="Arial"/>
              </a:rPr>
              <a:t>“</a:t>
            </a:r>
            <a:r>
              <a:rPr lang="en-US" sz="2000"/>
              <a:t>capillary</a:t>
            </a:r>
            <a:r>
              <a:rPr lang="ja-JP" altLang="en-US" sz="2000">
                <a:latin typeface="Arial"/>
              </a:rPr>
              <a:t>”</a:t>
            </a:r>
            <a:r>
              <a:rPr lang="en-US" sz="2000"/>
              <a:t> tubes connected to a manifold and providing helium to the bottoms of helium vessels in TESLA-style cryomodules were included primarily with warm-up in mind   </a:t>
            </a:r>
            <a:endParaRPr lang="en-US" sz="1800"/>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ahoma"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Arial Unicode MS"/>
      </a:majorFont>
      <a:minorFont>
        <a:latin typeface="Arial"/>
        <a:ea typeface="ＭＳ Ｐゴシック"/>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ctr"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Arial Unicode M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ctr"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Arial Unicode M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9294</TotalTime>
  <Words>4623</Words>
  <Application>Microsoft Office PowerPoint</Application>
  <PresentationFormat>On-screen Show (4:3)</PresentationFormat>
  <Paragraphs>632</Paragraphs>
  <Slides>70</Slides>
  <Notes>50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70</vt:i4>
      </vt:variant>
    </vt:vector>
  </HeadingPairs>
  <TitlesOfParts>
    <vt:vector size="78" baseType="lpstr">
      <vt:lpstr>Arial</vt:lpstr>
      <vt:lpstr>Calibri</vt:lpstr>
      <vt:lpstr>Tahoma</vt:lpstr>
      <vt:lpstr>Times</vt:lpstr>
      <vt:lpstr>Times New Roman</vt:lpstr>
      <vt:lpstr>Blank Presentation</vt:lpstr>
      <vt:lpstr>1_Blank Presentation</vt:lpstr>
      <vt:lpstr>Worksheet</vt:lpstr>
      <vt:lpstr>Cryogenic Considerations for Cryomodule Design  </vt:lpstr>
      <vt:lpstr>Outline</vt:lpstr>
      <vt:lpstr>Cryomodule requirements -- major components </vt:lpstr>
      <vt:lpstr>Cryomodule requirements -- major interfaces </vt:lpstr>
      <vt:lpstr>Design considerations</vt:lpstr>
      <vt:lpstr>CW cryomodule requirements</vt:lpstr>
      <vt:lpstr>Further considerations</vt:lpstr>
      <vt:lpstr>Pool boiling and 2-phase flow</vt:lpstr>
      <vt:lpstr>Provisions for cool-down and warm-up </vt:lpstr>
      <vt:lpstr>Helium II heat transport</vt:lpstr>
      <vt:lpstr>He II heat function </vt:lpstr>
      <vt:lpstr>Helium II heat transport --  near saturation pressure</vt:lpstr>
      <vt:lpstr>2-pipe 2 Kelvin vapor system  650 MHz cryomodule a modified TESLA-type </vt:lpstr>
      <vt:lpstr>TTF cryomodule cross-section</vt:lpstr>
      <vt:lpstr>Heat transport vertically to surface</vt:lpstr>
      <vt:lpstr>Helium vessel style </vt:lpstr>
      <vt:lpstr>Helium vessel style and pressure stability</vt:lpstr>
      <vt:lpstr>Cryomodule Pipe Sizing Criteria</vt:lpstr>
      <vt:lpstr>Cryomodule requirements --  typical vessel and piping pressures</vt:lpstr>
      <vt:lpstr>Pressure-induced pipe instability</vt:lpstr>
      <vt:lpstr>Lateral elastic pipe instability</vt:lpstr>
      <vt:lpstr>Displacement force  proportional to displacement </vt:lpstr>
      <vt:lpstr>Pipe instability analysis </vt:lpstr>
      <vt:lpstr>US LHC high gradient quad (Q2P1) cold mass,  support rings, and internal piping  (from Tom Nicol, Fermilab)</vt:lpstr>
      <vt:lpstr>Axial pressure forces</vt:lpstr>
      <vt:lpstr>Forces on DFBX-E due to 20 bar M1 line pressure plus 3.5 bar in the helium vessel </vt:lpstr>
      <vt:lpstr>Thermal intercepts</vt:lpstr>
      <vt:lpstr>Thermal intercept benefit</vt:lpstr>
      <vt:lpstr>S1-Global cryomodule</vt:lpstr>
      <vt:lpstr>PowerPoint Presentation</vt:lpstr>
      <vt:lpstr>Measured thermal radiation heat </vt:lpstr>
      <vt:lpstr>PowerPoint Presentation</vt:lpstr>
      <vt:lpstr>Cryogenic unit length limitations</vt:lpstr>
      <vt:lpstr>Heat loads scaled from  TESLA TDR</vt:lpstr>
      <vt:lpstr>Module predicted heat loads -- 2K</vt:lpstr>
      <vt:lpstr>Module predicted heat loads -- 5K</vt:lpstr>
      <vt:lpstr>Module predicted heat loads -- 40K</vt:lpstr>
      <vt:lpstr>Power required for a non-isothermal load </vt:lpstr>
      <vt:lpstr>Cryogenic unit parameters</vt:lpstr>
      <vt:lpstr>CERN LHC capacity multipliers </vt:lpstr>
      <vt:lpstr>Heat Load evolution in LHC</vt:lpstr>
      <vt:lpstr>Cryogenic system design </vt:lpstr>
      <vt:lpstr>Cryomodule string segmentation </vt:lpstr>
      <vt:lpstr>SNS vs TTF cryomodule</vt:lpstr>
      <vt:lpstr>Advantages of separated cryomodules (1) </vt:lpstr>
      <vt:lpstr>Advantages of separated cryomodules (2) </vt:lpstr>
      <vt:lpstr>PowerPoint Presentation</vt:lpstr>
      <vt:lpstr>Advantages of string</vt:lpstr>
      <vt:lpstr>ILC cryomodule cooling scheme</vt:lpstr>
      <vt:lpstr>PowerPoint Presentation</vt:lpstr>
      <vt:lpstr>Various cryomodule concepts</vt:lpstr>
      <vt:lpstr>SSR cryomodule concept</vt:lpstr>
      <vt:lpstr>SSR cryomodule concept</vt:lpstr>
      <vt:lpstr>SSR cryomodule concept</vt:lpstr>
      <vt:lpstr>TESLA-style Cryomodule </vt:lpstr>
      <vt:lpstr>Cutaway view of cavity within a cryomodule</vt:lpstr>
      <vt:lpstr>Closed ended “TESLA” style</vt:lpstr>
      <vt:lpstr>PowerPoint Presentation</vt:lpstr>
      <vt:lpstr>ERL cryomodule features</vt:lpstr>
      <vt:lpstr>ERL cryomodule features</vt:lpstr>
      <vt:lpstr>LCLS-II cryomodule flow scheme</vt:lpstr>
      <vt:lpstr>FRIB cryomodule  “bathtub” style for comparison </vt:lpstr>
      <vt:lpstr>TRIUMF cryomodule concept “bathtub” style with 1.3 GHz cavities  for comparison </vt:lpstr>
      <vt:lpstr>PowerPoint Presentation</vt:lpstr>
      <vt:lpstr>Conclusions </vt:lpstr>
      <vt:lpstr>References -- 1 </vt:lpstr>
      <vt:lpstr>References -- 2</vt:lpstr>
      <vt:lpstr>References -- 3</vt:lpstr>
      <vt:lpstr>References -- 4</vt:lpstr>
      <vt:lpstr>References -- 5</vt:lpstr>
    </vt:vector>
  </TitlesOfParts>
  <Company>nsf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Cryostat Design</dc:title>
  <dc:creator>nsfuser</dc:creator>
  <cp:lastModifiedBy>Irina Y Novitski</cp:lastModifiedBy>
  <cp:revision>155</cp:revision>
  <dcterms:created xsi:type="dcterms:W3CDTF">2008-02-29T19:18:16Z</dcterms:created>
  <dcterms:modified xsi:type="dcterms:W3CDTF">2021-06-29T20:00:23Z</dcterms:modified>
</cp:coreProperties>
</file>